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3" r:id="rId3"/>
    <p:sldId id="294" r:id="rId4"/>
    <p:sldId id="295" r:id="rId5"/>
    <p:sldId id="313" r:id="rId6"/>
    <p:sldId id="261" r:id="rId7"/>
    <p:sldId id="256" r:id="rId8"/>
    <p:sldId id="347" r:id="rId9"/>
    <p:sldId id="318" r:id="rId10"/>
    <p:sldId id="368" r:id="rId11"/>
    <p:sldId id="259" r:id="rId12"/>
    <p:sldId id="319" r:id="rId13"/>
    <p:sldId id="320" r:id="rId14"/>
    <p:sldId id="269" r:id="rId15"/>
    <p:sldId id="321" r:id="rId16"/>
    <p:sldId id="322" r:id="rId17"/>
    <p:sldId id="324" r:id="rId18"/>
    <p:sldId id="325" r:id="rId19"/>
    <p:sldId id="326" r:id="rId20"/>
    <p:sldId id="328" r:id="rId21"/>
    <p:sldId id="270" r:id="rId22"/>
    <p:sldId id="349" r:id="rId23"/>
    <p:sldId id="352" r:id="rId24"/>
    <p:sldId id="343" r:id="rId25"/>
    <p:sldId id="344" r:id="rId26"/>
    <p:sldId id="355" r:id="rId27"/>
    <p:sldId id="348" r:id="rId28"/>
    <p:sldId id="260" r:id="rId29"/>
    <p:sldId id="274"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184"/>
    <a:srgbClr val="0D0D0D"/>
    <a:srgbClr val="4A4E70"/>
    <a:srgbClr val="841B16"/>
    <a:srgbClr val="DA2B1A"/>
    <a:srgbClr val="E6422B"/>
    <a:srgbClr val="E63520"/>
    <a:srgbClr val="9094B8"/>
    <a:srgbClr val="FBFBFB"/>
    <a:srgbClr val="4511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4" d="100"/>
          <a:sy n="74" d="100"/>
        </p:scale>
        <p:origin x="5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tags" Target="../tags/tag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tags" Target="../tags/tag8.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tags" Target="../tags/tag10.xml"/><Relationship Id="rId2" Type="http://schemas.openxmlformats.org/officeDocument/2006/relationships/image" Target="../media/image36.png"/><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 Id="rId3" Type="http://schemas.openxmlformats.org/officeDocument/2006/relationships/hyperlink" Target="file:///C:\Users\TheadoraTang\DataspellProjects\DS%20test%20project\LOL2.pdf" TargetMode="External"/><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0" y="0"/>
            <a:ext cx="12192000" cy="6858000"/>
          </a:xfrm>
          <a:prstGeom prst="rect">
            <a:avLst/>
          </a:prstGeom>
        </p:spPr>
      </p:pic>
      <p:sp>
        <p:nvSpPr>
          <p:cNvPr id="9" name="文本框 8"/>
          <p:cNvSpPr txBox="1"/>
          <p:nvPr>
            <p:custDataLst>
              <p:tags r:id="rId2"/>
            </p:custDataLst>
          </p:nvPr>
        </p:nvSpPr>
        <p:spPr>
          <a:xfrm>
            <a:off x="250190" y="5064760"/>
            <a:ext cx="11813540" cy="901065"/>
          </a:xfrm>
          <a:prstGeom prst="rect">
            <a:avLst/>
          </a:prstGeom>
          <a:noFill/>
        </p:spPr>
        <p:txBody>
          <a:bodyPr wrap="none" rtlCol="0">
            <a:noAutofit/>
            <a:scene3d>
              <a:camera prst="orthographicFront"/>
              <a:lightRig rig="threePt" dir="t"/>
            </a:scene3d>
            <a:sp3d>
              <a:bevelT w="44450" h="146050"/>
              <a:bevelB w="107950"/>
            </a:sp3d>
          </a:bodyPr>
          <a:lstStyle/>
          <a:p>
            <a:r>
              <a:rPr lang="zh-CN" altLang="en-US" sz="3200" dirty="0">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atin typeface="华文新魏" panose="02010800040101010101" charset="-122"/>
                <a:ea typeface="华文新魏" panose="02010800040101010101" charset="-122"/>
              </a:rPr>
              <a:t>基于多种机器学习模型预测英雄联盟比赛获胜方并分析版本优势</a:t>
            </a:r>
            <a:endParaRPr lang="zh-CN" altLang="en-US" sz="3200" dirty="0">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atin typeface="华文新魏" panose="02010800040101010101" charset="-122"/>
              <a:ea typeface="华文新魏" panose="02010800040101010101" charset="-122"/>
            </a:endParaRPr>
          </a:p>
        </p:txBody>
      </p:sp>
      <p:sp>
        <p:nvSpPr>
          <p:cNvPr id="2" name="文本框 1"/>
          <p:cNvSpPr txBox="1"/>
          <p:nvPr>
            <p:custDataLst>
              <p:tags r:id="rId3"/>
            </p:custDataLst>
          </p:nvPr>
        </p:nvSpPr>
        <p:spPr>
          <a:xfrm>
            <a:off x="8213725" y="5965825"/>
            <a:ext cx="3850005" cy="574675"/>
          </a:xfrm>
          <a:prstGeom prst="rect">
            <a:avLst/>
          </a:prstGeom>
          <a:noFill/>
        </p:spPr>
        <p:txBody>
          <a:bodyPr wrap="none" rtlCol="0">
            <a:noAutofit/>
            <a:scene3d>
              <a:camera prst="orthographicFront"/>
              <a:lightRig rig="threePt" dir="t"/>
            </a:scene3d>
            <a:sp3d>
              <a:bevelT w="44450" h="146050"/>
              <a:bevelB w="107950"/>
            </a:sp3d>
          </a:bodyPr>
          <a:p>
            <a:r>
              <a:rPr lang="en-US" altLang="zh-CN" sz="2400" dirty="0">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atin typeface="La Bamba LET" pitchFamily="2" charset="0"/>
              </a:rPr>
              <a:t>——10215501437 </a:t>
            </a:r>
            <a:r>
              <a:rPr lang="zh-CN" altLang="en-US" sz="2400" dirty="0">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atin typeface="La Bamba LET" pitchFamily="2" charset="0"/>
              </a:rPr>
              <a:t>唐小卉</a:t>
            </a:r>
            <a:endParaRPr lang="zh-CN" altLang="en-US" sz="2400" dirty="0">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atin typeface="La Bamba LET"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矩形 18"/>
          <p:cNvSpPr/>
          <p:nvPr/>
        </p:nvSpPr>
        <p:spPr>
          <a:xfrm>
            <a:off x="248920" y="1725930"/>
            <a:ext cx="5055235" cy="3609340"/>
          </a:xfrm>
          <a:prstGeom prst="rect">
            <a:avLst/>
          </a:prstGeom>
          <a:solidFill>
            <a:srgbClr val="040109">
              <a:alpha val="63922"/>
            </a:srgbClr>
          </a:solidFill>
          <a:ln w="63500" cmpd="sng">
            <a:solidFill>
              <a:srgbClr val="FBFBF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11803" y="1828800"/>
            <a:ext cx="1704313" cy="1569660"/>
          </a:xfrm>
          <a:prstGeom prst="rect">
            <a:avLst/>
          </a:prstGeom>
          <a:noFill/>
        </p:spPr>
        <p:txBody>
          <a:bodyPr wrap="none" rtlCol="0">
            <a:spAutoFit/>
          </a:bodyPr>
          <a:lstStyle/>
          <a:p>
            <a:r>
              <a:rPr lang="en-US" altLang="zh-CN" sz="9600" b="1" dirty="0" smtClean="0">
                <a:solidFill>
                  <a:srgbClr val="F1D67C"/>
                </a:solidFill>
                <a:latin typeface="微软雅黑" panose="020B0503020204020204" pitchFamily="34" charset="-122"/>
                <a:ea typeface="微软雅黑" panose="020B0503020204020204" pitchFamily="34" charset="-122"/>
              </a:rPr>
              <a:t>02</a:t>
            </a:r>
            <a:endParaRPr lang="zh-CN" altLang="en-US" sz="9600" b="1" dirty="0">
              <a:solidFill>
                <a:srgbClr val="F1D67C"/>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285333" y="3661881"/>
            <a:ext cx="2631440" cy="829945"/>
          </a:xfrm>
          <a:prstGeom prst="rect">
            <a:avLst/>
          </a:prstGeom>
          <a:noFill/>
        </p:spPr>
        <p:txBody>
          <a:bodyPr wrap="none" rtlCol="0">
            <a:spAutoFit/>
          </a:bodyPr>
          <a:lstStyle/>
          <a:p>
            <a:r>
              <a:rPr lang="zh-CN" altLang="en-US" sz="4800" b="1" dirty="0">
                <a:solidFill>
                  <a:srgbClr val="F1D67C"/>
                </a:solidFill>
                <a:latin typeface="方正粗黑宋简体" panose="02000000000000000000" charset="-122"/>
                <a:ea typeface="方正粗黑宋简体" panose="02000000000000000000" charset="-122"/>
              </a:rPr>
              <a:t>数据清洗</a:t>
            </a:r>
            <a:endParaRPr lang="zh-CN" altLang="en-US" sz="4800" b="1" dirty="0">
              <a:solidFill>
                <a:srgbClr val="F1D67C"/>
              </a:solidFill>
              <a:latin typeface="方正粗黑宋简体" panose="02000000000000000000" charset="-122"/>
              <a:ea typeface="方正粗黑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custDataLst>
              <p:tags r:id="rId1"/>
            </p:custDataLst>
          </p:nvPr>
        </p:nvPicPr>
        <p:blipFill>
          <a:blip r:embed="rId2"/>
          <a:stretch>
            <a:fillRect/>
          </a:stretch>
        </p:blipFill>
        <p:spPr>
          <a:xfrm>
            <a:off x="333375" y="1435735"/>
            <a:ext cx="11525250" cy="2548890"/>
          </a:xfrm>
          <a:prstGeom prst="rect">
            <a:avLst/>
          </a:prstGeom>
        </p:spPr>
      </p:pic>
      <p:sp>
        <p:nvSpPr>
          <p:cNvPr id="2" name="标题 1"/>
          <p:cNvSpPr>
            <a:spLocks noGrp="1"/>
          </p:cNvSpPr>
          <p:nvPr>
            <p:ph type="title"/>
          </p:nvPr>
        </p:nvSpPr>
        <p:spPr>
          <a:xfrm>
            <a:off x="626110" y="313690"/>
            <a:ext cx="10515600" cy="1325563"/>
          </a:xfrm>
        </p:spPr>
        <p:txBody>
          <a:bodyPr/>
          <a:p>
            <a:r>
              <a:rPr lang="zh-CN" altLang="en-US" sz="4800">
                <a:solidFill>
                  <a:schemeClr val="accent4">
                    <a:lumMod val="75000"/>
                  </a:schemeClr>
                </a:solidFill>
                <a:latin typeface="方正粗黑宋简体" panose="02000000000000000000" charset="-122"/>
                <a:ea typeface="方正粗黑宋简体" panose="02000000000000000000" charset="-122"/>
              </a:rPr>
              <a:t>去除无用的数据</a:t>
            </a:r>
            <a:endParaRPr lang="zh-CN" altLang="en-US" sz="4800">
              <a:solidFill>
                <a:schemeClr val="accent4">
                  <a:lumMod val="75000"/>
                </a:schemeClr>
              </a:solidFill>
              <a:latin typeface="方正粗黑宋简体" panose="02000000000000000000" charset="-122"/>
              <a:ea typeface="方正粗黑宋简体" panose="02000000000000000000" charset="-122"/>
            </a:endParaRPr>
          </a:p>
        </p:txBody>
      </p:sp>
      <p:sp>
        <p:nvSpPr>
          <p:cNvPr id="6" name="右弧形箭头 5"/>
          <p:cNvSpPr/>
          <p:nvPr/>
        </p:nvSpPr>
        <p:spPr>
          <a:xfrm>
            <a:off x="5927090" y="3545205"/>
            <a:ext cx="614680" cy="951230"/>
          </a:xfrm>
          <a:prstGeom prst="curved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流程图: 可选过程 6"/>
          <p:cNvSpPr/>
          <p:nvPr/>
        </p:nvSpPr>
        <p:spPr>
          <a:xfrm>
            <a:off x="2670175" y="4496435"/>
            <a:ext cx="3453765" cy="1880235"/>
          </a:xfrm>
          <a:prstGeom prst="flowChartAlternateProcess">
            <a:avLst/>
          </a:prstGeom>
          <a:noFill/>
          <a:ln w="28575" cmpd="sng">
            <a:solidFill>
              <a:srgbClr val="92D05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solidFill>
                  <a:schemeClr val="accent4">
                    <a:lumMod val="75000"/>
                  </a:schemeClr>
                </a:solidFill>
              </a:rPr>
              <a:t>由于英雄联盟机制中获胜必须要推掉至少一个高地水晶才能攻击水晶枢纽，所以没有产生推掉高地水晶或者游戏时长小于十五分钟的比赛可以理解为对结果无影响的比赛，会影响分析结果，故删除。</a:t>
            </a:r>
            <a:endParaRPr lang="zh-CN" altLang="en-US">
              <a:solidFill>
                <a:schemeClr val="accent4">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chemeClr val="accent4">
                    <a:lumMod val="75000"/>
                  </a:schemeClr>
                </a:solidFill>
                <a:latin typeface="方正粗黑宋简体" panose="02000000000000000000" charset="-122"/>
                <a:ea typeface="方正粗黑宋简体" panose="02000000000000000000" charset="-122"/>
                <a:sym typeface="+mn-ea"/>
              </a:rPr>
              <a:t>检查是否有空白数据并了解</a:t>
            </a:r>
            <a:r>
              <a:rPr lang="en-US" altLang="zh-CN">
                <a:solidFill>
                  <a:schemeClr val="accent4">
                    <a:lumMod val="75000"/>
                  </a:schemeClr>
                </a:solidFill>
                <a:latin typeface="方正粗黑宋简体" panose="02000000000000000000" charset="-122"/>
                <a:ea typeface="方正粗黑宋简体" panose="02000000000000000000" charset="-122"/>
                <a:sym typeface="+mn-ea"/>
              </a:rPr>
              <a:t>type</a:t>
            </a:r>
            <a:endParaRPr lang="en-US" altLang="zh-CN">
              <a:solidFill>
                <a:schemeClr val="accent4">
                  <a:lumMod val="75000"/>
                </a:schemeClr>
              </a:solidFill>
              <a:latin typeface="方正粗黑宋简体" panose="02000000000000000000" charset="-122"/>
              <a:ea typeface="方正粗黑宋简体" panose="02000000000000000000" charset="-122"/>
              <a:sym typeface="+mn-ea"/>
            </a:endParaRPr>
          </a:p>
        </p:txBody>
      </p:sp>
      <p:pic>
        <p:nvPicPr>
          <p:cNvPr id="4" name="内容占位符 3"/>
          <p:cNvPicPr>
            <a:picLocks noChangeAspect="1"/>
          </p:cNvPicPr>
          <p:nvPr>
            <p:ph idx="1"/>
          </p:nvPr>
        </p:nvPicPr>
        <p:blipFill>
          <a:blip r:embed="rId1"/>
          <a:stretch>
            <a:fillRect/>
          </a:stretch>
        </p:blipFill>
        <p:spPr>
          <a:xfrm>
            <a:off x="953135" y="1507490"/>
            <a:ext cx="3872230" cy="1111250"/>
          </a:xfrm>
          <a:prstGeom prst="rect">
            <a:avLst/>
          </a:prstGeom>
        </p:spPr>
      </p:pic>
      <p:pic>
        <p:nvPicPr>
          <p:cNvPr id="6" name="图片 5" descr="empty"/>
          <p:cNvPicPr>
            <a:picLocks noChangeAspect="1"/>
          </p:cNvPicPr>
          <p:nvPr/>
        </p:nvPicPr>
        <p:blipFill>
          <a:blip r:embed="rId2"/>
          <a:srcRect l="10077" t="6792" r="6404" b="199"/>
          <a:stretch>
            <a:fillRect/>
          </a:stretch>
        </p:blipFill>
        <p:spPr>
          <a:xfrm>
            <a:off x="770255" y="2941955"/>
            <a:ext cx="7856855" cy="3806190"/>
          </a:xfrm>
          <a:prstGeom prst="rect">
            <a:avLst/>
          </a:prstGeom>
        </p:spPr>
      </p:pic>
      <p:pic>
        <p:nvPicPr>
          <p:cNvPr id="8" name="图片 7"/>
          <p:cNvPicPr>
            <a:picLocks noChangeAspect="1"/>
          </p:cNvPicPr>
          <p:nvPr/>
        </p:nvPicPr>
        <p:blipFill>
          <a:blip r:embed="rId3"/>
          <a:stretch>
            <a:fillRect/>
          </a:stretch>
        </p:blipFill>
        <p:spPr>
          <a:xfrm>
            <a:off x="9503410" y="157480"/>
            <a:ext cx="2066290" cy="6590665"/>
          </a:xfrm>
          <a:prstGeom prst="rect">
            <a:avLst/>
          </a:prstGeom>
        </p:spPr>
      </p:pic>
      <p:sp>
        <p:nvSpPr>
          <p:cNvPr id="9" name="矩形 8"/>
          <p:cNvSpPr/>
          <p:nvPr/>
        </p:nvSpPr>
        <p:spPr>
          <a:xfrm>
            <a:off x="5967095" y="1507490"/>
            <a:ext cx="2875915" cy="821690"/>
          </a:xfrm>
          <a:prstGeom prst="rect">
            <a:avLst/>
          </a:prstGeom>
          <a:noFill/>
          <a:ln>
            <a:noFill/>
          </a:ln>
        </p:spPr>
        <p:txBody>
          <a:bodyPr wrap="none" rtlCol="0" anchor="t">
            <a:noAutofit/>
            <a:scene3d>
              <a:camera prst="orthographicFront"/>
              <a:lightRig rig="soft" dir="t">
                <a:rot lat="0" lon="0" rev="15600000"/>
              </a:lightRig>
            </a:scene3d>
            <a:sp3d extrusionH="57150" prstMaterial="softEdge">
              <a:bevelT w="25400" h="38100"/>
            </a:sp3d>
          </a:bodyPr>
          <a:p>
            <a:pPr algn="ctr"/>
            <a:r>
              <a:rPr lang="zh-CN" altLang="en-US" sz="3200">
                <a:solidFill>
                  <a:srgbClr val="C00000"/>
                </a:solidFill>
                <a:effectLst/>
                <a:latin typeface="隶书" panose="02010509060101010101" charset="-122"/>
                <a:ea typeface="隶书" panose="02010509060101010101" charset="-122"/>
              </a:rPr>
              <a:t>并没有空白数据</a:t>
            </a:r>
            <a:endParaRPr lang="zh-CN" altLang="en-US" sz="3200">
              <a:solidFill>
                <a:srgbClr val="C00000"/>
              </a:solidFill>
              <a:effectLst/>
              <a:latin typeface="隶书" panose="02010509060101010101" charset="-122"/>
              <a:ea typeface="隶书" panose="02010509060101010101" charset="-122"/>
            </a:endParaRPr>
          </a:p>
          <a:p>
            <a:pPr algn="ctr"/>
            <a:r>
              <a:rPr lang="zh-CN" altLang="en-US" sz="3200">
                <a:solidFill>
                  <a:srgbClr val="C00000"/>
                </a:solidFill>
                <a:effectLst/>
                <a:latin typeface="隶书" panose="02010509060101010101" charset="-122"/>
                <a:ea typeface="隶书" panose="02010509060101010101" charset="-122"/>
              </a:rPr>
              <a:t>均为</a:t>
            </a:r>
            <a:r>
              <a:rPr lang="en-US" altLang="zh-CN" sz="3200">
                <a:solidFill>
                  <a:srgbClr val="C00000"/>
                </a:solidFill>
                <a:effectLst/>
                <a:latin typeface="隶书" panose="02010509060101010101" charset="-122"/>
                <a:ea typeface="隶书" panose="02010509060101010101" charset="-122"/>
              </a:rPr>
              <a:t>int</a:t>
            </a:r>
            <a:r>
              <a:rPr lang="zh-CN" altLang="en-US" sz="3200">
                <a:solidFill>
                  <a:srgbClr val="C00000"/>
                </a:solidFill>
                <a:effectLst/>
                <a:latin typeface="隶书" panose="02010509060101010101" charset="-122"/>
                <a:ea typeface="隶书" panose="02010509060101010101" charset="-122"/>
              </a:rPr>
              <a:t>类型数据</a:t>
            </a:r>
            <a:endParaRPr lang="zh-CN" altLang="en-US" sz="3200">
              <a:solidFill>
                <a:srgbClr val="C00000"/>
              </a:solidFill>
              <a:effectLst/>
              <a:latin typeface="隶书" panose="02010509060101010101" charset="-122"/>
              <a:ea typeface="隶书" panose="020105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arn(inVertical)">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36955" b="20990"/>
          <a:stretch>
            <a:fillRect/>
          </a:stretch>
        </p:blipFill>
        <p:spPr>
          <a:xfrm>
            <a:off x="4895850" y="642937"/>
            <a:ext cx="7296150" cy="5395913"/>
          </a:xfrm>
          <a:prstGeom prst="rect">
            <a:avLst/>
          </a:prstGeom>
        </p:spPr>
      </p:pic>
      <p:sp>
        <p:nvSpPr>
          <p:cNvPr id="5" name="文本框 4"/>
          <p:cNvSpPr txBox="1"/>
          <p:nvPr/>
        </p:nvSpPr>
        <p:spPr>
          <a:xfrm>
            <a:off x="968978" y="1911977"/>
            <a:ext cx="1704313" cy="1569660"/>
          </a:xfrm>
          <a:prstGeom prst="rect">
            <a:avLst/>
          </a:prstGeom>
          <a:noFill/>
        </p:spPr>
        <p:txBody>
          <a:bodyPr wrap="none" rtlCol="0">
            <a:spAutoFit/>
          </a:bodyPr>
          <a:lstStyle/>
          <a:p>
            <a:r>
              <a:rPr lang="en-US" altLang="zh-CN" sz="9600" b="1" dirty="0" smtClean="0">
                <a:solidFill>
                  <a:srgbClr val="4A4E70"/>
                </a:solidFill>
                <a:latin typeface="微软雅黑" panose="020B0503020204020204" pitchFamily="34" charset="-122"/>
                <a:ea typeface="微软雅黑" panose="020B0503020204020204" pitchFamily="34" charset="-122"/>
              </a:rPr>
              <a:t>03</a:t>
            </a:r>
            <a:endParaRPr lang="zh-CN" altLang="en-US" sz="9600" b="1" dirty="0">
              <a:solidFill>
                <a:srgbClr val="4A4E7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40503" y="3481533"/>
            <a:ext cx="3243580" cy="829945"/>
          </a:xfrm>
          <a:prstGeom prst="rect">
            <a:avLst/>
          </a:prstGeom>
          <a:noFill/>
        </p:spPr>
        <p:txBody>
          <a:bodyPr wrap="none" rtlCol="0">
            <a:spAutoFit/>
          </a:bodyPr>
          <a:lstStyle/>
          <a:p>
            <a:r>
              <a:rPr lang="zh-CN" altLang="en-US" sz="4800" b="1" dirty="0">
                <a:solidFill>
                  <a:srgbClr val="9094B8"/>
                </a:solidFill>
                <a:latin typeface="方正粗黑宋简体" panose="02000000000000000000" charset="-122"/>
                <a:ea typeface="方正粗黑宋简体" panose="02000000000000000000" charset="-122"/>
              </a:rPr>
              <a:t>探索性分析</a:t>
            </a:r>
            <a:endParaRPr lang="zh-CN" altLang="en-US" sz="4800" b="1" dirty="0">
              <a:solidFill>
                <a:srgbClr val="9094B8"/>
              </a:solidFill>
              <a:latin typeface="方正粗黑宋简体" panose="02000000000000000000" charset="-122"/>
              <a:ea typeface="方正粗黑宋简体" panose="02000000000000000000" charset="-122"/>
            </a:endParaRPr>
          </a:p>
        </p:txBody>
      </p:sp>
      <p:sp>
        <p:nvSpPr>
          <p:cNvPr id="9" name="矩形 8"/>
          <p:cNvSpPr/>
          <p:nvPr/>
        </p:nvSpPr>
        <p:spPr>
          <a:xfrm>
            <a:off x="679450" y="1562100"/>
            <a:ext cx="6426200" cy="3911600"/>
          </a:xfrm>
          <a:prstGeom prst="rect">
            <a:avLst/>
          </a:prstGeom>
          <a:noFill/>
          <a:ln w="127000">
            <a:solidFill>
              <a:srgbClr val="4A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olidFill>
                  <a:schemeClr val="accent1">
                    <a:lumMod val="75000"/>
                  </a:schemeClr>
                </a:solidFill>
                <a:latin typeface="方正粗黑宋简体" panose="02000000000000000000" charset="-122"/>
                <a:ea typeface="方正粗黑宋简体" panose="02000000000000000000" charset="-122"/>
              </a:rPr>
              <a:t>探索胜利方与一塔、一先锋、一血、一龙、一男爵、一高地的关系</a:t>
            </a:r>
            <a:endParaRPr lang="zh-CN" altLang="en-US">
              <a:solidFill>
                <a:schemeClr val="accent1">
                  <a:lumMod val="75000"/>
                </a:schemeClr>
              </a:solidFill>
              <a:latin typeface="方正粗黑宋简体" panose="02000000000000000000" charset="-122"/>
              <a:ea typeface="方正粗黑宋简体" panose="02000000000000000000" charset="-122"/>
            </a:endParaRPr>
          </a:p>
        </p:txBody>
      </p:sp>
      <p:pic>
        <p:nvPicPr>
          <p:cNvPr id="4" name="内容占位符 3"/>
          <p:cNvPicPr>
            <a:picLocks noChangeAspect="1"/>
          </p:cNvPicPr>
          <p:nvPr>
            <p:ph idx="1"/>
          </p:nvPr>
        </p:nvPicPr>
        <p:blipFill>
          <a:blip r:embed="rId1"/>
          <a:stretch>
            <a:fillRect/>
          </a:stretch>
        </p:blipFill>
        <p:spPr>
          <a:xfrm>
            <a:off x="838200" y="2026920"/>
            <a:ext cx="10515600" cy="1384935"/>
          </a:xfrm>
          <a:prstGeom prst="rect">
            <a:avLst/>
          </a:prstGeom>
        </p:spPr>
      </p:pic>
      <p:pic>
        <p:nvPicPr>
          <p:cNvPr id="5" name="图片 4"/>
          <p:cNvPicPr>
            <a:picLocks noChangeAspect="1"/>
          </p:cNvPicPr>
          <p:nvPr/>
        </p:nvPicPr>
        <p:blipFill>
          <a:blip r:embed="rId2"/>
          <a:stretch>
            <a:fillRect/>
          </a:stretch>
        </p:blipFill>
        <p:spPr>
          <a:xfrm>
            <a:off x="4942840" y="1753870"/>
            <a:ext cx="2306320" cy="4687570"/>
          </a:xfrm>
          <a:prstGeom prst="rect">
            <a:avLst/>
          </a:prstGeom>
        </p:spPr>
      </p:pic>
      <p:sp>
        <p:nvSpPr>
          <p:cNvPr id="6" name="云形标注 5"/>
          <p:cNvSpPr/>
          <p:nvPr/>
        </p:nvSpPr>
        <p:spPr>
          <a:xfrm>
            <a:off x="7778115" y="4017010"/>
            <a:ext cx="3380740" cy="1844040"/>
          </a:xfrm>
          <a:prstGeom prst="cloudCallout">
            <a:avLst>
              <a:gd name="adj1" fmla="val -26671"/>
              <a:gd name="adj2" fmla="val 72004"/>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8190230" y="4359910"/>
            <a:ext cx="2557145" cy="1566545"/>
          </a:xfrm>
          <a:prstGeom prst="rect">
            <a:avLst/>
          </a:prstGeom>
          <a:noFill/>
        </p:spPr>
        <p:txBody>
          <a:bodyPr wrap="square" rtlCol="0">
            <a:noAutofit/>
          </a:bodyPr>
          <a:p>
            <a:r>
              <a:rPr lang="zh-CN" altLang="en-US" sz="2400" b="1">
                <a:latin typeface="楷体" panose="02010609060101010101" charset="-122"/>
                <a:ea typeface="楷体" panose="02010609060101010101" charset="-122"/>
              </a:rPr>
              <a:t>由平均值可看出，某一方先拿到资源更有利于胜利</a:t>
            </a:r>
            <a:endParaRPr lang="zh-CN" altLang="en-US" sz="2400" b="1">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olidFill>
                  <a:schemeClr val="accent1">
                    <a:lumMod val="75000"/>
                  </a:schemeClr>
                </a:solidFill>
                <a:latin typeface="方正粗黑宋简体" panose="02000000000000000000" charset="-122"/>
                <a:ea typeface="方正粗黑宋简体" panose="02000000000000000000" charset="-122"/>
              </a:rPr>
              <a:t>探索胜利方与一塔、一先锋、一血、一龙、一男爵、一高地的关系</a:t>
            </a:r>
            <a:endParaRPr lang="zh-CN" altLang="en-US">
              <a:solidFill>
                <a:schemeClr val="accent1">
                  <a:lumMod val="75000"/>
                </a:schemeClr>
              </a:solidFill>
              <a:latin typeface="方正粗黑宋简体" panose="02000000000000000000" charset="-122"/>
              <a:ea typeface="方正粗黑宋简体" panose="02000000000000000000" charset="-122"/>
            </a:endParaRPr>
          </a:p>
        </p:txBody>
      </p:sp>
      <p:pic>
        <p:nvPicPr>
          <p:cNvPr id="7" name="图片 6" descr="Figure_2"/>
          <p:cNvPicPr>
            <a:picLocks noChangeAspect="1"/>
          </p:cNvPicPr>
          <p:nvPr/>
        </p:nvPicPr>
        <p:blipFill>
          <a:blip r:embed="rId1"/>
          <a:srcRect l="4970" t="6099" r="8337" b="3551"/>
          <a:stretch>
            <a:fillRect/>
          </a:stretch>
        </p:blipFill>
        <p:spPr>
          <a:xfrm>
            <a:off x="995045" y="1691005"/>
            <a:ext cx="10201910" cy="4976495"/>
          </a:xfrm>
          <a:prstGeom prst="rect">
            <a:avLst/>
          </a:prstGeom>
        </p:spPr>
      </p:pic>
      <p:pic>
        <p:nvPicPr>
          <p:cNvPr id="9" name="图片 8" descr="heatmap2"/>
          <p:cNvPicPr>
            <a:picLocks noChangeAspect="1"/>
          </p:cNvPicPr>
          <p:nvPr/>
        </p:nvPicPr>
        <p:blipFill>
          <a:blip r:embed="rId2"/>
          <a:stretch>
            <a:fillRect/>
          </a:stretch>
        </p:blipFill>
        <p:spPr>
          <a:xfrm>
            <a:off x="3430905" y="1836420"/>
            <a:ext cx="5330825" cy="4471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750" fill="hold">
                                          <p:stCondLst>
                                            <p:cond delay="0"/>
                                          </p:stCondLst>
                                        </p:cTn>
                                        <p:tgtEl>
                                          <p:spTgt spid="9"/>
                                        </p:tgtEl>
                                        <p:attrNameLst>
                                          <p:attrName>style.visibility</p:attrName>
                                        </p:attrNameLst>
                                      </p:cBhvr>
                                      <p:to>
                                        <p:strVal val="visible"/>
                                      </p:to>
                                    </p:set>
                                    <p:animEffect transition="in" filter="wheel(1)">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olidFill>
                  <a:schemeClr val="accent1">
                    <a:lumMod val="75000"/>
                  </a:schemeClr>
                </a:solidFill>
                <a:latin typeface="方正粗黑宋简体" panose="02000000000000000000" charset="-122"/>
                <a:ea typeface="方正粗黑宋简体" panose="02000000000000000000" charset="-122"/>
              </a:rPr>
              <a:t>探索胜利方与总推塔数、破坏水晶数、击杀大龙数、击杀小龙数、人头数的关系</a:t>
            </a:r>
            <a:endParaRPr lang="zh-CN" altLang="en-US">
              <a:solidFill>
                <a:schemeClr val="accent1">
                  <a:lumMod val="75000"/>
                </a:schemeClr>
              </a:solidFill>
              <a:latin typeface="方正粗黑宋简体" panose="02000000000000000000" charset="-122"/>
              <a:ea typeface="方正粗黑宋简体" panose="02000000000000000000" charset="-122"/>
            </a:endParaRPr>
          </a:p>
        </p:txBody>
      </p:sp>
      <p:pic>
        <p:nvPicPr>
          <p:cNvPr id="3" name="图片 2" descr="output"/>
          <p:cNvPicPr>
            <a:picLocks noChangeAspect="1"/>
          </p:cNvPicPr>
          <p:nvPr/>
        </p:nvPicPr>
        <p:blipFill>
          <a:blip r:embed="rId1"/>
          <a:stretch>
            <a:fillRect/>
          </a:stretch>
        </p:blipFill>
        <p:spPr>
          <a:xfrm>
            <a:off x="2330450" y="1668780"/>
            <a:ext cx="7647305" cy="5189220"/>
          </a:xfrm>
          <a:prstGeom prst="rect">
            <a:avLst/>
          </a:prstGeom>
        </p:spPr>
      </p:pic>
      <p:pic>
        <p:nvPicPr>
          <p:cNvPr id="4" name="图片 3" descr="heatmap1"/>
          <p:cNvPicPr>
            <a:picLocks noChangeAspect="1"/>
          </p:cNvPicPr>
          <p:nvPr/>
        </p:nvPicPr>
        <p:blipFill>
          <a:blip r:embed="rId2"/>
          <a:stretch>
            <a:fillRect/>
          </a:stretch>
        </p:blipFill>
        <p:spPr>
          <a:xfrm>
            <a:off x="3133090" y="809625"/>
            <a:ext cx="5925185" cy="5696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750"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chemeClr val="accent1">
                    <a:lumMod val="75000"/>
                  </a:schemeClr>
                </a:solidFill>
                <a:latin typeface="方正粗黑宋简体" panose="02000000000000000000" charset="-122"/>
                <a:ea typeface="方正粗黑宋简体" panose="02000000000000000000" charset="-122"/>
              </a:rPr>
              <a:t>探索英雄选取与获胜方的关系</a:t>
            </a:r>
            <a:endParaRPr lang="zh-CN" altLang="en-US">
              <a:solidFill>
                <a:schemeClr val="accent1">
                  <a:lumMod val="75000"/>
                </a:schemeClr>
              </a:solidFill>
              <a:latin typeface="方正粗黑宋简体" panose="02000000000000000000" charset="-122"/>
              <a:ea typeface="方正粗黑宋简体" panose="02000000000000000000" charset="-122"/>
            </a:endParaRPr>
          </a:p>
        </p:txBody>
      </p:sp>
      <p:pic>
        <p:nvPicPr>
          <p:cNvPr id="6" name="图片 5"/>
          <p:cNvPicPr>
            <a:picLocks noChangeAspect="1"/>
          </p:cNvPicPr>
          <p:nvPr/>
        </p:nvPicPr>
        <p:blipFill>
          <a:blip r:embed="rId1"/>
          <a:stretch>
            <a:fillRect/>
          </a:stretch>
        </p:blipFill>
        <p:spPr>
          <a:xfrm>
            <a:off x="2618105" y="2156460"/>
            <a:ext cx="7124065" cy="3314065"/>
          </a:xfrm>
          <a:prstGeom prst="rect">
            <a:avLst/>
          </a:prstGeom>
        </p:spPr>
      </p:pic>
      <p:pic>
        <p:nvPicPr>
          <p:cNvPr id="7" name="图片 6"/>
          <p:cNvPicPr>
            <a:picLocks noChangeAspect="1"/>
          </p:cNvPicPr>
          <p:nvPr/>
        </p:nvPicPr>
        <p:blipFill>
          <a:blip r:embed="rId2"/>
          <a:stretch>
            <a:fillRect/>
          </a:stretch>
        </p:blipFill>
        <p:spPr>
          <a:xfrm>
            <a:off x="774065" y="2115185"/>
            <a:ext cx="692150" cy="3397250"/>
          </a:xfrm>
          <a:prstGeom prst="rect">
            <a:avLst/>
          </a:prstGeom>
        </p:spPr>
      </p:pic>
      <p:pic>
        <p:nvPicPr>
          <p:cNvPr id="8" name="图片 7"/>
          <p:cNvPicPr>
            <a:picLocks noChangeAspect="1"/>
          </p:cNvPicPr>
          <p:nvPr/>
        </p:nvPicPr>
        <p:blipFill>
          <a:blip r:embed="rId3"/>
          <a:stretch>
            <a:fillRect/>
          </a:stretch>
        </p:blipFill>
        <p:spPr>
          <a:xfrm>
            <a:off x="10960100" y="2115185"/>
            <a:ext cx="679450" cy="3530600"/>
          </a:xfrm>
          <a:prstGeom prst="rect">
            <a:avLst/>
          </a:prstGeom>
        </p:spPr>
      </p:pic>
      <p:sp>
        <p:nvSpPr>
          <p:cNvPr id="9" name="燕尾形箭头 8"/>
          <p:cNvSpPr/>
          <p:nvPr/>
        </p:nvSpPr>
        <p:spPr>
          <a:xfrm>
            <a:off x="1515110" y="3436620"/>
            <a:ext cx="1054100" cy="753745"/>
          </a:xfrm>
          <a:prstGeom prst="notchedRightArrow">
            <a:avLst/>
          </a:prstGeom>
          <a:solidFill>
            <a:srgbClr val="FBFBF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燕尾形箭头 9"/>
          <p:cNvSpPr/>
          <p:nvPr/>
        </p:nvSpPr>
        <p:spPr>
          <a:xfrm>
            <a:off x="9824085" y="3503295"/>
            <a:ext cx="1054100" cy="753745"/>
          </a:xfrm>
          <a:prstGeom prst="notched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Figure_7"/>
          <p:cNvPicPr>
            <a:picLocks noChangeAspect="1"/>
          </p:cNvPicPr>
          <p:nvPr>
            <p:custDataLst>
              <p:tags r:id="rId4"/>
            </p:custDataLst>
          </p:nvPr>
        </p:nvPicPr>
        <p:blipFill>
          <a:blip r:embed="rId5"/>
          <a:srcRect l="25597" t="14714" r="21886" b="16768"/>
          <a:stretch>
            <a:fillRect/>
          </a:stretch>
        </p:blipFill>
        <p:spPr>
          <a:xfrm>
            <a:off x="3300095" y="1415415"/>
            <a:ext cx="4902200" cy="4796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normAutofit/>
          </a:bodyPr>
          <a:p>
            <a:r>
              <a:rPr lang="en-US" altLang="zh-CN">
                <a:solidFill>
                  <a:schemeClr val="accent1">
                    <a:lumMod val="75000"/>
                  </a:schemeClr>
                </a:solidFill>
                <a:latin typeface="方正粗黑宋简体" panose="02000000000000000000" charset="-122"/>
                <a:ea typeface="方正粗黑宋简体" panose="02000000000000000000" charset="-122"/>
              </a:rPr>
              <a:t>Top 10 Picked</a:t>
            </a:r>
            <a:endParaRPr lang="en-US" altLang="zh-CN">
              <a:solidFill>
                <a:schemeClr val="accent1">
                  <a:lumMod val="75000"/>
                </a:schemeClr>
              </a:solidFill>
              <a:latin typeface="方正粗黑宋简体" panose="02000000000000000000" charset="-122"/>
              <a:ea typeface="方正粗黑宋简体" panose="02000000000000000000" charset="-122"/>
            </a:endParaRPr>
          </a:p>
        </p:txBody>
      </p:sp>
      <p:pic>
        <p:nvPicPr>
          <p:cNvPr id="3" name="图片 2" descr="Figure_4"/>
          <p:cNvPicPr>
            <a:picLocks noChangeAspect="1"/>
          </p:cNvPicPr>
          <p:nvPr/>
        </p:nvPicPr>
        <p:blipFill>
          <a:blip r:embed="rId1"/>
          <a:stretch>
            <a:fillRect/>
          </a:stretch>
        </p:blipFill>
        <p:spPr>
          <a:xfrm>
            <a:off x="139700" y="1939290"/>
            <a:ext cx="5638800" cy="4229100"/>
          </a:xfrm>
          <a:prstGeom prst="rect">
            <a:avLst/>
          </a:prstGeom>
        </p:spPr>
      </p:pic>
      <p:sp>
        <p:nvSpPr>
          <p:cNvPr id="4" name="标题 1"/>
          <p:cNvSpPr>
            <a:spLocks noGrp="1"/>
          </p:cNvSpPr>
          <p:nvPr/>
        </p:nvSpPr>
        <p:spPr>
          <a:xfrm>
            <a:off x="6907530" y="365125"/>
            <a:ext cx="466915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solidFill>
                  <a:schemeClr val="accent1">
                    <a:lumMod val="75000"/>
                  </a:schemeClr>
                </a:solidFill>
                <a:latin typeface="方正粗黑宋简体" panose="02000000000000000000" charset="-122"/>
                <a:ea typeface="方正粗黑宋简体" panose="02000000000000000000" charset="-122"/>
              </a:rPr>
              <a:t>Top 10 Banned</a:t>
            </a:r>
            <a:endParaRPr lang="en-US" altLang="zh-CN">
              <a:solidFill>
                <a:schemeClr val="accent1">
                  <a:lumMod val="75000"/>
                </a:schemeClr>
              </a:solidFill>
              <a:latin typeface="方正粗黑宋简体" panose="02000000000000000000" charset="-122"/>
              <a:ea typeface="方正粗黑宋简体" panose="02000000000000000000" charset="-122"/>
            </a:endParaRPr>
          </a:p>
        </p:txBody>
      </p:sp>
      <p:pic>
        <p:nvPicPr>
          <p:cNvPr id="5" name="图片 4" descr="Figure_5"/>
          <p:cNvPicPr>
            <a:picLocks noChangeAspect="1"/>
          </p:cNvPicPr>
          <p:nvPr/>
        </p:nvPicPr>
        <p:blipFill>
          <a:blip r:embed="rId2"/>
          <a:stretch>
            <a:fillRect/>
          </a:stretch>
        </p:blipFill>
        <p:spPr>
          <a:xfrm>
            <a:off x="6251575" y="1939290"/>
            <a:ext cx="5463540" cy="4098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1465"/>
            <a:ext cx="10515600" cy="1325563"/>
          </a:xfrm>
        </p:spPr>
        <p:txBody>
          <a:bodyPr>
            <a:normAutofit/>
          </a:bodyPr>
          <a:p>
            <a:r>
              <a:rPr lang="zh-CN" altLang="en-US">
                <a:solidFill>
                  <a:schemeClr val="accent1">
                    <a:lumMod val="75000"/>
                  </a:schemeClr>
                </a:solidFill>
                <a:latin typeface="方正粗黑宋简体" panose="02000000000000000000" charset="-122"/>
                <a:ea typeface="方正粗黑宋简体" panose="02000000000000000000" charset="-122"/>
                <a:sym typeface="+mn-ea"/>
              </a:rPr>
              <a:t>探索英雄选取与获胜方的关系</a:t>
            </a:r>
            <a:endParaRPr lang="zh-CN" altLang="en-US"/>
          </a:p>
        </p:txBody>
      </p:sp>
      <p:sp>
        <p:nvSpPr>
          <p:cNvPr id="3" name="内容占位符 2"/>
          <p:cNvSpPr>
            <a:spLocks noGrp="1"/>
          </p:cNvSpPr>
          <p:nvPr>
            <p:ph idx="1"/>
          </p:nvPr>
        </p:nvSpPr>
        <p:spPr>
          <a:xfrm>
            <a:off x="758190" y="2008505"/>
            <a:ext cx="10515600" cy="4351338"/>
          </a:xfrm>
        </p:spPr>
        <p:txBody>
          <a:bodyPr/>
          <a:p>
            <a:endParaRPr lang="zh-CN" altLang="en-US"/>
          </a:p>
        </p:txBody>
      </p:sp>
      <p:pic>
        <p:nvPicPr>
          <p:cNvPr id="100" name="图片 99"/>
          <p:cNvPicPr/>
          <p:nvPr/>
        </p:nvPicPr>
        <p:blipFill>
          <a:blip r:embed="rId1"/>
          <a:stretch>
            <a:fillRect/>
          </a:stretch>
        </p:blipFill>
        <p:spPr>
          <a:xfrm>
            <a:off x="579120" y="1743075"/>
            <a:ext cx="2268220" cy="1261745"/>
          </a:xfrm>
          <a:prstGeom prst="rect">
            <a:avLst/>
          </a:prstGeom>
          <a:noFill/>
          <a:ln w="9525">
            <a:noFill/>
          </a:ln>
        </p:spPr>
      </p:pic>
      <p:pic>
        <p:nvPicPr>
          <p:cNvPr id="101" name="图片 100"/>
          <p:cNvPicPr/>
          <p:nvPr/>
        </p:nvPicPr>
        <p:blipFill>
          <a:blip r:embed="rId2"/>
          <a:stretch>
            <a:fillRect/>
          </a:stretch>
        </p:blipFill>
        <p:spPr>
          <a:xfrm>
            <a:off x="532765" y="5152390"/>
            <a:ext cx="2362200" cy="1443990"/>
          </a:xfrm>
          <a:prstGeom prst="rect">
            <a:avLst/>
          </a:prstGeom>
          <a:noFill/>
          <a:ln w="9525">
            <a:noFill/>
          </a:ln>
        </p:spPr>
      </p:pic>
      <p:pic>
        <p:nvPicPr>
          <p:cNvPr id="102" name="图片 101"/>
          <p:cNvPicPr/>
          <p:nvPr/>
        </p:nvPicPr>
        <p:blipFill>
          <a:blip r:embed="rId3"/>
          <a:stretch>
            <a:fillRect/>
          </a:stretch>
        </p:blipFill>
        <p:spPr>
          <a:xfrm>
            <a:off x="578485" y="3305810"/>
            <a:ext cx="2268855" cy="1545590"/>
          </a:xfrm>
          <a:prstGeom prst="rect">
            <a:avLst/>
          </a:prstGeom>
          <a:noFill/>
          <a:ln w="9525">
            <a:noFill/>
          </a:ln>
        </p:spPr>
      </p:pic>
      <p:pic>
        <p:nvPicPr>
          <p:cNvPr id="4" name="内容占位符 3"/>
          <p:cNvPicPr>
            <a:picLocks noChangeAspect="1"/>
          </p:cNvPicPr>
          <p:nvPr>
            <p:custDataLst>
              <p:tags r:id="rId4"/>
            </p:custDataLst>
          </p:nvPr>
        </p:nvPicPr>
        <p:blipFill>
          <a:blip r:embed="rId5"/>
          <a:stretch>
            <a:fillRect/>
          </a:stretch>
        </p:blipFill>
        <p:spPr>
          <a:xfrm>
            <a:off x="3356610" y="2402205"/>
            <a:ext cx="8429625" cy="3907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email"/>
          <a:srcRect/>
          <a:stretch>
            <a:fillRect/>
          </a:stretch>
        </p:blipFill>
        <p:spPr>
          <a:xfrm>
            <a:off x="0" y="1219199"/>
            <a:ext cx="12192000" cy="1988458"/>
          </a:xfrm>
          <a:prstGeom prst="rect">
            <a:avLst/>
          </a:prstGeom>
        </p:spPr>
      </p:pic>
      <p:sp>
        <p:nvSpPr>
          <p:cNvPr id="3" name="矩形 2"/>
          <p:cNvSpPr/>
          <p:nvPr/>
        </p:nvSpPr>
        <p:spPr>
          <a:xfrm>
            <a:off x="-635" y="1204595"/>
            <a:ext cx="12066905" cy="2002790"/>
          </a:xfrm>
          <a:prstGeom prst="rect">
            <a:avLst/>
          </a:prstGeom>
          <a:gradFill>
            <a:gsLst>
              <a:gs pos="50700">
                <a:schemeClr val="tx1">
                  <a:alpha val="0"/>
                </a:schemeClr>
              </a:gs>
              <a:gs pos="0">
                <a:schemeClr val="tx1"/>
              </a:gs>
              <a:gs pos="100000">
                <a:schemeClr val="tx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charset="0"/>
            </a:endParaRPr>
          </a:p>
        </p:txBody>
      </p:sp>
      <p:sp>
        <p:nvSpPr>
          <p:cNvPr id="4" name="矩形 3"/>
          <p:cNvSpPr/>
          <p:nvPr/>
        </p:nvSpPr>
        <p:spPr>
          <a:xfrm>
            <a:off x="3025775" y="297180"/>
            <a:ext cx="7298690" cy="922020"/>
          </a:xfrm>
          <a:prstGeom prst="rect">
            <a:avLst/>
          </a:prstGeom>
        </p:spPr>
        <p:txBody>
          <a:bodyPr wrap="square">
            <a:spAutoFit/>
          </a:bodyPr>
          <a:lstStyle/>
          <a:p>
            <a:r>
              <a:rPr lang="zh-CN" altLang="en-US" sz="5400" b="1" dirty="0">
                <a:solidFill>
                  <a:schemeClr val="tx1">
                    <a:lumMod val="65000"/>
                    <a:lumOff val="35000"/>
                  </a:schemeClr>
                </a:solidFill>
                <a:latin typeface="华文琥珀" panose="02010800040101010101" charset="-122"/>
                <a:ea typeface="华文琥珀" panose="02010800040101010101" charset="-122"/>
                <a:cs typeface="FrankRuehl" panose="020E0503060101010101" pitchFamily="34" charset="-79"/>
              </a:rPr>
              <a:t>背景及研究目的介绍</a:t>
            </a:r>
            <a:endParaRPr lang="zh-CN" altLang="en-US" sz="5400" b="1" dirty="0">
              <a:solidFill>
                <a:schemeClr val="tx1">
                  <a:lumMod val="65000"/>
                  <a:lumOff val="35000"/>
                </a:schemeClr>
              </a:solidFill>
              <a:latin typeface="华文琥珀" panose="02010800040101010101" charset="-122"/>
              <a:ea typeface="华文琥珀" panose="02010800040101010101" charset="-122"/>
              <a:cs typeface="FrankRuehl" panose="020E0503060101010101" pitchFamily="34" charset="-79"/>
            </a:endParaRPr>
          </a:p>
        </p:txBody>
      </p:sp>
      <p:sp>
        <p:nvSpPr>
          <p:cNvPr id="5" name="矩形 4"/>
          <p:cNvSpPr/>
          <p:nvPr/>
        </p:nvSpPr>
        <p:spPr>
          <a:xfrm>
            <a:off x="740136" y="3631155"/>
            <a:ext cx="10711543" cy="2676525"/>
          </a:xfrm>
          <a:prstGeom prst="rect">
            <a:avLst/>
          </a:prstGeom>
        </p:spPr>
        <p:txBody>
          <a:bodyPr wrap="square">
            <a:spAutoFit/>
          </a:bodyPr>
          <a:lstStyle/>
          <a:p>
            <a:r>
              <a:rPr lang="zh-CN" altLang="en-US" sz="2400" dirty="0">
                <a:solidFill>
                  <a:schemeClr val="tx1">
                    <a:lumMod val="65000"/>
                    <a:lumOff val="35000"/>
                  </a:schemeClr>
                </a:solidFill>
                <a:latin typeface="Calibri Light" panose="020F0302020204030204" charset="0"/>
                <a:cs typeface="FrankRuehl" panose="020E0503060101010101" pitchFamily="34" charset="-79"/>
              </a:rPr>
              <a:t>英雄联盟作为近年来最为火爆的</a:t>
            </a:r>
            <a:r>
              <a:rPr lang="en-US" altLang="zh-CN" sz="2400" dirty="0">
                <a:solidFill>
                  <a:schemeClr val="tx1">
                    <a:lumMod val="65000"/>
                    <a:lumOff val="35000"/>
                  </a:schemeClr>
                </a:solidFill>
                <a:latin typeface="Calibri Light" panose="020F0302020204030204" charset="0"/>
                <a:cs typeface="FrankRuehl" panose="020E0503060101010101" pitchFamily="34" charset="-79"/>
              </a:rPr>
              <a:t>MOBA</a:t>
            </a:r>
            <a:r>
              <a:rPr lang="zh-CN" altLang="en-US" sz="2400" dirty="0">
                <a:solidFill>
                  <a:schemeClr val="tx1">
                    <a:lumMod val="65000"/>
                    <a:lumOff val="35000"/>
                  </a:schemeClr>
                </a:solidFill>
                <a:latin typeface="Calibri Light" panose="020F0302020204030204" charset="0"/>
                <a:cs typeface="FrankRuehl" panose="020E0503060101010101" pitchFamily="34" charset="-79"/>
              </a:rPr>
              <a:t>游戏产生了很高的热度，伴随而来的是各大媒体的赛前预热和战队数据分析师的人才紧缺，目前国内大多数电竞战队都无法招到符合要求的数据分析师。数据分析师的主要工作是分析比赛和排位内的数据为战队制备更好的作战计划，赛前预热则是通过比较战队和选手的整体数据向观众预测会获胜的一方。拥有良好的比赛数据分析能力也是个人能力与实际需求相匹配的体现。所以此次研究将会分析某一</a:t>
            </a:r>
            <a:r>
              <a:rPr lang="zh-CN" altLang="en-US" sz="2400" dirty="0">
                <a:solidFill>
                  <a:schemeClr val="tx1">
                    <a:lumMod val="65000"/>
                    <a:lumOff val="35000"/>
                  </a:schemeClr>
                </a:solidFill>
                <a:latin typeface="Calibri Light" panose="020F0302020204030204" charset="0"/>
                <a:cs typeface="FrankRuehl" panose="020E0503060101010101" pitchFamily="34" charset="-79"/>
              </a:rPr>
              <a:t>赛季的战队</a:t>
            </a:r>
            <a:r>
              <a:rPr lang="en-US" altLang="zh-CN" sz="2400" dirty="0">
                <a:solidFill>
                  <a:schemeClr val="tx1">
                    <a:lumMod val="65000"/>
                    <a:lumOff val="35000"/>
                  </a:schemeClr>
                </a:solidFill>
                <a:latin typeface="Calibri Light" panose="020F0302020204030204" charset="0"/>
                <a:cs typeface="FrankRuehl" panose="020E0503060101010101" pitchFamily="34" charset="-79"/>
              </a:rPr>
              <a:t>BP</a:t>
            </a:r>
            <a:r>
              <a:rPr lang="zh-CN" altLang="en-US" sz="2400" dirty="0">
                <a:solidFill>
                  <a:schemeClr val="tx1">
                    <a:lumMod val="65000"/>
                    <a:lumOff val="35000"/>
                  </a:schemeClr>
                </a:solidFill>
                <a:latin typeface="Calibri Light" panose="020F0302020204030204" charset="0"/>
                <a:cs typeface="FrankRuehl" panose="020E0503060101010101" pitchFamily="34" charset="-79"/>
              </a:rPr>
              <a:t>决策，游戏资源获取，以此预测比赛结果并进行版本解读。</a:t>
            </a:r>
            <a:endParaRPr lang="zh-CN" altLang="en-US" sz="2400" dirty="0">
              <a:solidFill>
                <a:schemeClr val="tx1">
                  <a:lumMod val="65000"/>
                  <a:lumOff val="35000"/>
                </a:schemeClr>
              </a:solidFill>
              <a:latin typeface="Calibri Light" panose="020F0302020204030204" charset="0"/>
              <a:cs typeface="FrankRuehl" panose="020E0503060101010101" pitchFamily="34" charset="-79"/>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0554" r="1" b="10354"/>
          <a:stretch>
            <a:fillRect/>
          </a:stretch>
        </p:blipFill>
        <p:spPr>
          <a:xfrm>
            <a:off x="4762500" y="741339"/>
            <a:ext cx="7429500" cy="5394642"/>
          </a:xfrm>
          <a:prstGeom prst="rect">
            <a:avLst/>
          </a:prstGeom>
        </p:spPr>
      </p:pic>
      <p:sp>
        <p:nvSpPr>
          <p:cNvPr id="5" name="文本框 4"/>
          <p:cNvSpPr txBox="1"/>
          <p:nvPr/>
        </p:nvSpPr>
        <p:spPr>
          <a:xfrm>
            <a:off x="968978" y="1911977"/>
            <a:ext cx="1704313" cy="1569660"/>
          </a:xfrm>
          <a:prstGeom prst="rect">
            <a:avLst/>
          </a:prstGeom>
          <a:noFill/>
        </p:spPr>
        <p:txBody>
          <a:bodyPr wrap="none" rtlCol="0">
            <a:spAutoFit/>
          </a:bodyPr>
          <a:lstStyle/>
          <a:p>
            <a:r>
              <a:rPr lang="en-US" altLang="zh-CN" sz="9600" b="1" dirty="0" smtClean="0">
                <a:solidFill>
                  <a:srgbClr val="841B16"/>
                </a:solidFill>
                <a:latin typeface="微软雅黑" panose="020B0503020204020204" pitchFamily="34" charset="-122"/>
                <a:ea typeface="微软雅黑" panose="020B0503020204020204" pitchFamily="34" charset="-122"/>
              </a:rPr>
              <a:t>04</a:t>
            </a:r>
            <a:endParaRPr lang="zh-CN" altLang="en-US" sz="9600" b="1" dirty="0">
              <a:solidFill>
                <a:srgbClr val="841B1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964023" y="3359613"/>
            <a:ext cx="2631440" cy="829945"/>
          </a:xfrm>
          <a:prstGeom prst="rect">
            <a:avLst/>
          </a:prstGeom>
          <a:noFill/>
        </p:spPr>
        <p:txBody>
          <a:bodyPr wrap="none" rtlCol="0">
            <a:spAutoFit/>
          </a:bodyPr>
          <a:lstStyle/>
          <a:p>
            <a:r>
              <a:rPr lang="zh-CN" altLang="en-US" sz="4800" b="1" dirty="0">
                <a:solidFill>
                  <a:srgbClr val="DA2B1A"/>
                </a:solidFill>
                <a:latin typeface="方正粗黑宋简体" panose="02000000000000000000" charset="-122"/>
                <a:ea typeface="方正粗黑宋简体" panose="02000000000000000000" charset="-122"/>
              </a:rPr>
              <a:t>数据建模</a:t>
            </a:r>
            <a:endParaRPr lang="zh-CN" altLang="en-US" sz="4800" b="1" dirty="0">
              <a:solidFill>
                <a:srgbClr val="DA2B1A"/>
              </a:solidFill>
              <a:latin typeface="方正粗黑宋简体" panose="02000000000000000000" charset="-122"/>
              <a:ea typeface="方正粗黑宋简体" panose="02000000000000000000" charset="-122"/>
            </a:endParaRPr>
          </a:p>
        </p:txBody>
      </p:sp>
      <p:sp>
        <p:nvSpPr>
          <p:cNvPr id="9" name="矩形 8"/>
          <p:cNvSpPr/>
          <p:nvPr/>
        </p:nvSpPr>
        <p:spPr>
          <a:xfrm>
            <a:off x="679450" y="1562100"/>
            <a:ext cx="6426200" cy="3911600"/>
          </a:xfrm>
          <a:prstGeom prst="rect">
            <a:avLst/>
          </a:prstGeom>
          <a:noFill/>
          <a:ln w="127000">
            <a:solidFill>
              <a:srgbClr val="841B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rcRect b="34161"/>
          <a:stretch>
            <a:fillRect/>
          </a:stretch>
        </p:blipFill>
        <p:spPr>
          <a:xfrm>
            <a:off x="1557655" y="2296795"/>
            <a:ext cx="9410700" cy="2834005"/>
          </a:xfrm>
          <a:prstGeom prst="rect">
            <a:avLst/>
          </a:prstGeom>
        </p:spPr>
      </p:pic>
      <p:sp>
        <p:nvSpPr>
          <p:cNvPr id="2" name="标题 1"/>
          <p:cNvSpPr>
            <a:spLocks noGrp="1"/>
          </p:cNvSpPr>
          <p:nvPr>
            <p:ph type="title"/>
          </p:nvPr>
        </p:nvSpPr>
        <p:spPr/>
        <p:txBody>
          <a:bodyPr>
            <a:normAutofit/>
          </a:bodyPr>
          <a:p>
            <a:r>
              <a:rPr lang="zh-CN" altLang="en-US">
                <a:solidFill>
                  <a:srgbClr val="FF0000"/>
                </a:solidFill>
                <a:latin typeface="方正粗黑宋简体" panose="02000000000000000000" charset="-122"/>
                <a:ea typeface="方正粗黑宋简体" panose="02000000000000000000" charset="-122"/>
                <a:sym typeface="+mn-ea"/>
              </a:rPr>
              <a:t>根据多种模型预测比赛胜利方</a:t>
            </a:r>
            <a:endParaRPr lang="zh-CN" altLang="en-US">
              <a:solidFill>
                <a:srgbClr val="FF0000"/>
              </a:solidFill>
              <a:latin typeface="方正粗黑宋简体" panose="02000000000000000000" charset="-122"/>
              <a:ea typeface="方正粗黑宋简体" panose="02000000000000000000" charset="-122"/>
              <a:sym typeface="+mn-ea"/>
            </a:endParaRPr>
          </a:p>
        </p:txBody>
      </p:sp>
      <p:sp>
        <p:nvSpPr>
          <p:cNvPr id="8" name="流程图: 终止 7"/>
          <p:cNvSpPr/>
          <p:nvPr/>
        </p:nvSpPr>
        <p:spPr>
          <a:xfrm>
            <a:off x="1114425" y="4138930"/>
            <a:ext cx="8796655" cy="548640"/>
          </a:xfrm>
          <a:prstGeom prst="flowChartTerminator">
            <a:avLst/>
          </a:prstGeom>
          <a:noFill/>
          <a:ln w="28575" cmpd="sng">
            <a:solidFill>
              <a:srgbClr val="E6352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14scatter"/>
          <p:cNvPicPr>
            <a:picLocks noChangeAspect="1"/>
          </p:cNvPicPr>
          <p:nvPr>
            <p:custDataLst>
              <p:tags r:id="rId3"/>
            </p:custDataLst>
          </p:nvPr>
        </p:nvPicPr>
        <p:blipFill>
          <a:blip r:embed="rId4"/>
          <a:stretch>
            <a:fillRect/>
          </a:stretch>
        </p:blipFill>
        <p:spPr>
          <a:xfrm>
            <a:off x="2574925" y="0"/>
            <a:ext cx="704151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FF0000"/>
                </a:solidFill>
                <a:latin typeface="方正粗黑宋简体" panose="02000000000000000000" charset="-122"/>
                <a:ea typeface="方正粗黑宋简体" panose="02000000000000000000" charset="-122"/>
                <a:sym typeface="+mn-ea"/>
              </a:rPr>
              <a:t>根据多种模型预测比赛胜利方</a:t>
            </a:r>
            <a:endParaRPr lang="zh-CN" altLang="en-US">
              <a:solidFill>
                <a:srgbClr val="FF0000"/>
              </a:solidFill>
              <a:latin typeface="方正粗黑宋简体" panose="02000000000000000000" charset="-122"/>
              <a:ea typeface="方正粗黑宋简体" panose="02000000000000000000" charset="-122"/>
              <a:sym typeface="+mn-ea"/>
            </a:endParaRPr>
          </a:p>
        </p:txBody>
      </p:sp>
      <p:sp>
        <p:nvSpPr>
          <p:cNvPr id="9" name="下箭头 8"/>
          <p:cNvSpPr/>
          <p:nvPr/>
        </p:nvSpPr>
        <p:spPr>
          <a:xfrm>
            <a:off x="5572760" y="3232150"/>
            <a:ext cx="1046480" cy="1383030"/>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1628775" y="4867275"/>
            <a:ext cx="9084945" cy="1018540"/>
          </a:xfrm>
          <a:prstGeom prst="rect">
            <a:avLst/>
          </a:prstGeom>
        </p:spPr>
      </p:pic>
      <p:pic>
        <p:nvPicPr>
          <p:cNvPr id="4" name="图片 3"/>
          <p:cNvPicPr>
            <a:picLocks noChangeAspect="1"/>
          </p:cNvPicPr>
          <p:nvPr/>
        </p:nvPicPr>
        <p:blipFill>
          <a:blip r:embed="rId2"/>
          <a:stretch>
            <a:fillRect/>
          </a:stretch>
        </p:blipFill>
        <p:spPr>
          <a:xfrm>
            <a:off x="633730" y="1546225"/>
            <a:ext cx="11075670" cy="1222375"/>
          </a:xfrm>
          <a:prstGeom prst="rect">
            <a:avLst/>
          </a:prstGeom>
        </p:spPr>
      </p:pic>
      <p:pic>
        <p:nvPicPr>
          <p:cNvPr id="5" name="图片 4">
            <a:hlinkClick r:id="rId3" action="ppaction://hlinkfile"/>
          </p:cNvPr>
          <p:cNvPicPr>
            <a:picLocks noChangeAspect="1"/>
          </p:cNvPicPr>
          <p:nvPr/>
        </p:nvPicPr>
        <p:blipFill>
          <a:blip r:embed="rId4" cstate="email"/>
          <a:srcRect/>
          <a:stretch>
            <a:fillRect/>
          </a:stretch>
        </p:blipFill>
        <p:spPr>
          <a:xfrm>
            <a:off x="11257280" y="6084570"/>
            <a:ext cx="799465" cy="689610"/>
          </a:xfrm>
          <a:custGeom>
            <a:avLst/>
            <a:gdLst>
              <a:gd name="connsiteX0" fmla="*/ 1810766 w 3621532"/>
              <a:gd name="connsiteY0" fmla="*/ 0 h 3122010"/>
              <a:gd name="connsiteX1" fmla="*/ 3621532 w 3621532"/>
              <a:gd name="connsiteY1" fmla="*/ 3122010 h 3122010"/>
              <a:gd name="connsiteX2" fmla="*/ 0 w 3621532"/>
              <a:gd name="connsiteY2" fmla="*/ 3122010 h 3122010"/>
            </a:gdLst>
            <a:ahLst/>
            <a:cxnLst>
              <a:cxn ang="0">
                <a:pos x="connsiteX0" y="connsiteY0"/>
              </a:cxn>
              <a:cxn ang="0">
                <a:pos x="connsiteX1" y="connsiteY1"/>
              </a:cxn>
              <a:cxn ang="0">
                <a:pos x="connsiteX2" y="connsiteY2"/>
              </a:cxn>
            </a:cxnLst>
            <a:rect l="l" t="t" r="r" b="b"/>
            <a:pathLst>
              <a:path w="3621532" h="3122010">
                <a:moveTo>
                  <a:pt x="1810766" y="0"/>
                </a:moveTo>
                <a:lnTo>
                  <a:pt x="3621532" y="3122010"/>
                </a:lnTo>
                <a:lnTo>
                  <a:pt x="0" y="3122010"/>
                </a:lnTo>
                <a:close/>
              </a:path>
            </a:pathLst>
          </a:custGeom>
          <a:effectLst>
            <a:outerShdw blurRad="50800" dist="38100" dir="10800000" algn="r" rotWithShape="0">
              <a:prstClr val="black">
                <a:alpha val="40000"/>
              </a:prstClr>
            </a:outerShdw>
          </a:effectLst>
        </p:spPr>
      </p:pic>
      <p:pic>
        <p:nvPicPr>
          <p:cNvPr id="6" name="图片 5"/>
          <p:cNvPicPr>
            <a:picLocks noChangeAspect="1"/>
          </p:cNvPicPr>
          <p:nvPr/>
        </p:nvPicPr>
        <p:blipFill>
          <a:blip r:embed="rId5"/>
          <a:stretch>
            <a:fillRect/>
          </a:stretch>
        </p:blipFill>
        <p:spPr>
          <a:xfrm>
            <a:off x="3450590" y="1546225"/>
            <a:ext cx="4808220" cy="4427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FF0000"/>
                </a:solidFill>
                <a:latin typeface="方正粗黑宋简体" panose="02000000000000000000" charset="-122"/>
                <a:ea typeface="方正粗黑宋简体" panose="02000000000000000000" charset="-122"/>
                <a:sym typeface="+mn-ea"/>
              </a:rPr>
              <a:t>根据多种模型预测比赛胜利方</a:t>
            </a:r>
            <a:endParaRPr lang="zh-CN" altLang="en-US">
              <a:solidFill>
                <a:srgbClr val="FF0000"/>
              </a:solidFill>
              <a:latin typeface="方正粗黑宋简体" panose="02000000000000000000" charset="-122"/>
              <a:ea typeface="方正粗黑宋简体" panose="02000000000000000000" charset="-122"/>
              <a:sym typeface="+mn-ea"/>
            </a:endParaRPr>
          </a:p>
        </p:txBody>
      </p:sp>
      <p:pic>
        <p:nvPicPr>
          <p:cNvPr id="7" name="内容占位符 6"/>
          <p:cNvPicPr>
            <a:picLocks noChangeAspect="1"/>
          </p:cNvPicPr>
          <p:nvPr>
            <p:ph idx="1"/>
          </p:nvPr>
        </p:nvPicPr>
        <p:blipFill>
          <a:blip r:embed="rId1"/>
          <a:stretch>
            <a:fillRect/>
          </a:stretch>
        </p:blipFill>
        <p:spPr>
          <a:xfrm>
            <a:off x="1838325" y="2268220"/>
            <a:ext cx="8515985" cy="2774950"/>
          </a:xfrm>
          <a:prstGeom prst="rect">
            <a:avLst/>
          </a:prstGeom>
        </p:spPr>
      </p:pic>
      <p:sp>
        <p:nvSpPr>
          <p:cNvPr id="8" name="流程图: 终止 7"/>
          <p:cNvSpPr/>
          <p:nvPr/>
        </p:nvSpPr>
        <p:spPr>
          <a:xfrm>
            <a:off x="1557655" y="4582160"/>
            <a:ext cx="8796655" cy="548640"/>
          </a:xfrm>
          <a:prstGeom prst="flowChartTerminator">
            <a:avLst/>
          </a:prstGeom>
          <a:noFill/>
          <a:ln w="28575" cmpd="sng">
            <a:solidFill>
              <a:srgbClr val="E6352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FF0000"/>
                </a:solidFill>
                <a:latin typeface="方正粗黑宋简体" panose="02000000000000000000" charset="-122"/>
                <a:ea typeface="方正粗黑宋简体" panose="02000000000000000000" charset="-122"/>
                <a:sym typeface="+mn-ea"/>
              </a:rPr>
              <a:t>根据多种模型预测比赛胜利方</a:t>
            </a:r>
            <a:endParaRPr lang="zh-CN" altLang="en-US">
              <a:solidFill>
                <a:srgbClr val="FF0000"/>
              </a:solidFill>
              <a:latin typeface="方正粗黑宋简体" panose="02000000000000000000" charset="-122"/>
              <a:ea typeface="方正粗黑宋简体" panose="02000000000000000000" charset="-122"/>
              <a:sym typeface="+mn-ea"/>
            </a:endParaRPr>
          </a:p>
        </p:txBody>
      </p:sp>
      <p:pic>
        <p:nvPicPr>
          <p:cNvPr id="6" name="图片 5"/>
          <p:cNvPicPr>
            <a:picLocks noChangeAspect="1"/>
          </p:cNvPicPr>
          <p:nvPr/>
        </p:nvPicPr>
        <p:blipFill>
          <a:blip r:embed="rId1"/>
          <a:stretch>
            <a:fillRect/>
          </a:stretch>
        </p:blipFill>
        <p:spPr>
          <a:xfrm>
            <a:off x="579120" y="1786255"/>
            <a:ext cx="11184890" cy="1102360"/>
          </a:xfrm>
          <a:prstGeom prst="rect">
            <a:avLst/>
          </a:prstGeom>
        </p:spPr>
      </p:pic>
      <p:sp>
        <p:nvSpPr>
          <p:cNvPr id="9" name="下箭头 8"/>
          <p:cNvSpPr/>
          <p:nvPr/>
        </p:nvSpPr>
        <p:spPr>
          <a:xfrm>
            <a:off x="5572760" y="3232150"/>
            <a:ext cx="1046480" cy="1383030"/>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2"/>
          <a:stretch>
            <a:fillRect/>
          </a:stretch>
        </p:blipFill>
        <p:spPr>
          <a:xfrm>
            <a:off x="2268220" y="4826000"/>
            <a:ext cx="8077200" cy="798195"/>
          </a:xfrm>
          <a:prstGeom prst="rect">
            <a:avLst/>
          </a:prstGeom>
        </p:spPr>
      </p:pic>
      <p:pic>
        <p:nvPicPr>
          <p:cNvPr id="11" name="图片 10" descr="OP"/>
          <p:cNvPicPr>
            <a:picLocks noChangeAspect="1"/>
          </p:cNvPicPr>
          <p:nvPr/>
        </p:nvPicPr>
        <p:blipFill>
          <a:blip r:embed="rId3"/>
          <a:stretch>
            <a:fillRect/>
          </a:stretch>
        </p:blipFill>
        <p:spPr>
          <a:xfrm>
            <a:off x="3622675" y="1573530"/>
            <a:ext cx="4700905" cy="4700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FF0000"/>
                </a:solidFill>
                <a:latin typeface="方正粗黑宋简体" panose="02000000000000000000" charset="-122"/>
                <a:ea typeface="方正粗黑宋简体" panose="02000000000000000000" charset="-122"/>
                <a:sym typeface="+mn-ea"/>
              </a:rPr>
              <a:t>根据多种模型预测比赛胜利方</a:t>
            </a:r>
            <a:endParaRPr lang="zh-CN" altLang="en-US">
              <a:solidFill>
                <a:srgbClr val="FF0000"/>
              </a:solidFill>
              <a:latin typeface="方正粗黑宋简体" panose="02000000000000000000" charset="-122"/>
              <a:ea typeface="方正粗黑宋简体" panose="02000000000000000000" charset="-122"/>
              <a:sym typeface="+mn-ea"/>
            </a:endParaRPr>
          </a:p>
        </p:txBody>
      </p:sp>
      <p:sp>
        <p:nvSpPr>
          <p:cNvPr id="9" name="下箭头 8"/>
          <p:cNvSpPr/>
          <p:nvPr/>
        </p:nvSpPr>
        <p:spPr>
          <a:xfrm>
            <a:off x="5572760" y="3232150"/>
            <a:ext cx="1046480" cy="1383030"/>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440055" y="1573530"/>
            <a:ext cx="11311255" cy="1196975"/>
          </a:xfrm>
          <a:prstGeom prst="rect">
            <a:avLst/>
          </a:prstGeom>
        </p:spPr>
      </p:pic>
      <p:pic>
        <p:nvPicPr>
          <p:cNvPr id="7" name="图片 6"/>
          <p:cNvPicPr>
            <a:picLocks noChangeAspect="1"/>
          </p:cNvPicPr>
          <p:nvPr/>
        </p:nvPicPr>
        <p:blipFill>
          <a:blip r:embed="rId2"/>
          <a:stretch>
            <a:fillRect/>
          </a:stretch>
        </p:blipFill>
        <p:spPr>
          <a:xfrm>
            <a:off x="2246630" y="5132705"/>
            <a:ext cx="7698105" cy="813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06195" y="456565"/>
            <a:ext cx="3579495" cy="1325880"/>
          </a:xfrm>
        </p:spPr>
        <p:txBody>
          <a:bodyPr>
            <a:normAutofit/>
          </a:bodyPr>
          <a:p>
            <a:r>
              <a:rPr lang="zh-CN" altLang="en-US">
                <a:solidFill>
                  <a:schemeClr val="accent1">
                    <a:lumMod val="75000"/>
                  </a:schemeClr>
                </a:solidFill>
                <a:latin typeface="方正粗黑宋简体" panose="02000000000000000000" charset="-122"/>
                <a:ea typeface="方正粗黑宋简体" panose="02000000000000000000" charset="-122"/>
                <a:sym typeface="+mn-ea"/>
              </a:rPr>
              <a:t>分析版本</a:t>
            </a:r>
            <a:endParaRPr lang="zh-CN" altLang="en-US">
              <a:solidFill>
                <a:schemeClr val="accent1">
                  <a:lumMod val="75000"/>
                </a:schemeClr>
              </a:solidFill>
              <a:latin typeface="方正粗黑宋简体" panose="02000000000000000000" charset="-122"/>
              <a:ea typeface="方正粗黑宋简体" panose="02000000000000000000" charset="-122"/>
              <a:sym typeface="+mn-ea"/>
            </a:endParaRPr>
          </a:p>
        </p:txBody>
      </p:sp>
      <p:pic>
        <p:nvPicPr>
          <p:cNvPr id="3" name="图片 2" descr="distribution"/>
          <p:cNvPicPr>
            <a:picLocks noChangeAspect="1"/>
          </p:cNvPicPr>
          <p:nvPr/>
        </p:nvPicPr>
        <p:blipFill>
          <a:blip r:embed="rId1"/>
          <a:stretch>
            <a:fillRect/>
          </a:stretch>
        </p:blipFill>
        <p:spPr>
          <a:xfrm>
            <a:off x="7338060" y="0"/>
            <a:ext cx="4956810" cy="6858000"/>
          </a:xfrm>
          <a:prstGeom prst="rect">
            <a:avLst/>
          </a:prstGeom>
        </p:spPr>
      </p:pic>
      <p:pic>
        <p:nvPicPr>
          <p:cNvPr id="4" name="图片 3" descr="pies"/>
          <p:cNvPicPr>
            <a:picLocks noChangeAspect="1"/>
          </p:cNvPicPr>
          <p:nvPr/>
        </p:nvPicPr>
        <p:blipFill>
          <a:blip r:embed="rId2"/>
          <a:stretch>
            <a:fillRect/>
          </a:stretch>
        </p:blipFill>
        <p:spPr>
          <a:xfrm>
            <a:off x="1069340" y="0"/>
            <a:ext cx="10373360" cy="6858000"/>
          </a:xfrm>
          <a:prstGeom prst="rect">
            <a:avLst/>
          </a:prstGeom>
        </p:spPr>
      </p:pic>
      <p:sp>
        <p:nvSpPr>
          <p:cNvPr id="5" name="矩形 4"/>
          <p:cNvSpPr/>
          <p:nvPr/>
        </p:nvSpPr>
        <p:spPr>
          <a:xfrm>
            <a:off x="3417570" y="2829560"/>
            <a:ext cx="5676900" cy="1198880"/>
          </a:xfrm>
          <a:prstGeom prst="rect">
            <a:avLst/>
          </a:prstGeom>
          <a:noFill/>
          <a:ln>
            <a:noFill/>
          </a:ln>
        </p:spPr>
        <p:txBody>
          <a:bodyPr wrap="none" rtlCol="0" anchor="t">
            <a:spAutoFit/>
          </a:bodyPr>
          <a:p>
            <a:pPr algn="ctr"/>
            <a:r>
              <a:rPr lang="zh-CN" altLang="en-US" sz="7200" b="1">
                <a:ln w="9525">
                  <a:solidFill>
                    <a:schemeClr val="bg1"/>
                  </a:solidFill>
                  <a:prstDash val="solid"/>
                </a:ln>
                <a:solidFill>
                  <a:srgbClr val="FF0000"/>
                </a:solidFill>
                <a:effectLst>
                  <a:outerShdw blurRad="12700" dist="38100" dir="2700000" algn="tl" rotWithShape="0">
                    <a:schemeClr val="bg1">
                      <a:lumMod val="50000"/>
                    </a:schemeClr>
                  </a:outerShdw>
                </a:effectLst>
                <a:latin typeface="华文琥珀" panose="02010800040101010101" charset="-122"/>
                <a:ea typeface="华文琥珀" panose="02010800040101010101" charset="-122"/>
              </a:rPr>
              <a:t>前期资源获取</a:t>
            </a:r>
            <a:endParaRPr lang="zh-CN" altLang="en-US" sz="7200" b="1">
              <a:ln w="9525">
                <a:solidFill>
                  <a:schemeClr val="bg1"/>
                </a:solidFill>
                <a:prstDash val="solid"/>
              </a:ln>
              <a:solidFill>
                <a:srgbClr val="FF0000"/>
              </a:solidFill>
              <a:effectLst>
                <a:outerShdw blurRad="12700" dist="38100" dir="2700000" algn="tl" rotWithShape="0">
                  <a:schemeClr val="bg1">
                    <a:lumMod val="50000"/>
                  </a:schemeClr>
                </a:outerShdw>
              </a:effectLst>
              <a:latin typeface="华文琥珀" panose="02010800040101010101" charset="-122"/>
              <a:ea typeface="华文琥珀"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box(i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750" fill="hold">
                                          <p:stCondLst>
                                            <p:cond delay="0"/>
                                          </p:stCondLst>
                                        </p:cTn>
                                        <p:tgtEl>
                                          <p:spTgt spid="4"/>
                                        </p:tgtEl>
                                        <p:attrNameLst>
                                          <p:attrName>style.visibility</p:attrName>
                                        </p:attrNameLst>
                                      </p:cBhvr>
                                      <p:to>
                                        <p:strVal val="visible"/>
                                      </p:to>
                                    </p:set>
                                    <p:animEffect transition="in" filter="circle(in)">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21788" t="417" r="17535" b="-417"/>
          <a:stretch>
            <a:fillRect/>
          </a:stretch>
        </p:blipFill>
        <p:spPr>
          <a:xfrm>
            <a:off x="-85725" y="0"/>
            <a:ext cx="6657975" cy="6858000"/>
          </a:xfrm>
          <a:prstGeom prst="rect">
            <a:avLst/>
          </a:prstGeom>
        </p:spPr>
      </p:pic>
      <p:sp>
        <p:nvSpPr>
          <p:cNvPr id="6" name="文本框 5"/>
          <p:cNvSpPr txBox="1"/>
          <p:nvPr/>
        </p:nvSpPr>
        <p:spPr>
          <a:xfrm>
            <a:off x="8794115" y="100965"/>
            <a:ext cx="1198880" cy="706755"/>
          </a:xfrm>
          <a:prstGeom prst="rect">
            <a:avLst/>
          </a:prstGeom>
          <a:noFill/>
        </p:spPr>
        <p:txBody>
          <a:bodyPr wrap="none" rtlCol="0">
            <a:spAutoFit/>
          </a:bodyPr>
          <a:lstStyle/>
          <a:p>
            <a:r>
              <a:rPr lang="zh-CN" altLang="en-US" sz="4000" b="1" dirty="0" smtClean="0">
                <a:solidFill>
                  <a:srgbClr val="217685"/>
                </a:solidFill>
                <a:latin typeface="微软雅黑" panose="020B0503020204020204" pitchFamily="34" charset="-122"/>
                <a:ea typeface="微软雅黑" panose="020B0503020204020204" pitchFamily="34" charset="-122"/>
                <a:cs typeface="Meiryo" panose="020B0604030504040204" pitchFamily="34" charset="-128"/>
              </a:rPr>
              <a:t>结论</a:t>
            </a:r>
            <a:endParaRPr lang="zh-CN" altLang="en-US" sz="4000" b="1" dirty="0" smtClean="0">
              <a:solidFill>
                <a:srgbClr val="217685"/>
              </a:solidFill>
              <a:latin typeface="微软雅黑" panose="020B0503020204020204" pitchFamily="34" charset="-122"/>
              <a:ea typeface="微软雅黑" panose="020B0503020204020204" pitchFamily="34" charset="-122"/>
              <a:cs typeface="Meiryo" panose="020B0604030504040204" pitchFamily="34" charset="-128"/>
            </a:endParaRPr>
          </a:p>
        </p:txBody>
      </p:sp>
      <p:cxnSp>
        <p:nvCxnSpPr>
          <p:cNvPr id="9" name="直接连接符 8"/>
          <p:cNvCxnSpPr/>
          <p:nvPr/>
        </p:nvCxnSpPr>
        <p:spPr>
          <a:xfrm flipV="1">
            <a:off x="6908147" y="803978"/>
            <a:ext cx="4853940" cy="38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079615" y="853440"/>
            <a:ext cx="4511040" cy="5900420"/>
          </a:xfrm>
          <a:prstGeom prst="rect">
            <a:avLst/>
          </a:prstGeom>
        </p:spPr>
        <p:txBody>
          <a:bodyPr wrap="square">
            <a:noAutofit/>
          </a:bodyPr>
          <a:lstStyle/>
          <a:p>
            <a:pPr marL="285750" indent="-285750">
              <a:buFont typeface="Arial" panose="020B0604020202020204" pitchFamily="34" charset="0"/>
              <a:buChar char="•"/>
            </a:pPr>
            <a:r>
              <a:rPr lang="zh-CN" altLang="en-US" sz="2400" dirty="0">
                <a:latin typeface="隶书" panose="02010509060101010101" charset="-122"/>
                <a:ea typeface="隶书" panose="02010509060101010101" charset="-122"/>
                <a:cs typeface="隶书" panose="02010509060101010101" charset="-122"/>
              </a:rPr>
              <a:t>本赛季是注重发育的比赛。</a:t>
            </a:r>
            <a:endParaRPr lang="zh-CN" altLang="en-US" sz="2400" dirty="0">
              <a:latin typeface="隶书" panose="02010509060101010101" charset="-122"/>
              <a:ea typeface="隶书" panose="02010509060101010101" charset="-122"/>
              <a:cs typeface="隶书" panose="02010509060101010101" charset="-122"/>
            </a:endParaRPr>
          </a:p>
          <a:p>
            <a:pPr marL="285750" indent="-285750">
              <a:buFont typeface="Arial" panose="020B0604020202020204" pitchFamily="34" charset="0"/>
              <a:buChar char="•"/>
            </a:pPr>
            <a:r>
              <a:rPr lang="zh-CN" altLang="en-US" sz="2400" dirty="0">
                <a:latin typeface="隶书" panose="02010509060101010101" charset="-122"/>
                <a:ea typeface="隶书" panose="02010509060101010101" charset="-122"/>
                <a:cs typeface="隶书" panose="02010509060101010101" charset="-122"/>
              </a:rPr>
              <a:t>要尽可能的选取或者限制对方选择版本</a:t>
            </a:r>
            <a:r>
              <a:rPr lang="en-US" altLang="zh-CN" sz="2400" dirty="0">
                <a:latin typeface="隶书" panose="02010509060101010101" charset="-122"/>
                <a:ea typeface="隶书" panose="02010509060101010101" charset="-122"/>
                <a:cs typeface="隶书" panose="02010509060101010101" charset="-122"/>
              </a:rPr>
              <a:t>OP</a:t>
            </a:r>
            <a:r>
              <a:rPr lang="zh-CN" altLang="en-US" sz="2400" dirty="0">
                <a:latin typeface="隶书" panose="02010509060101010101" charset="-122"/>
                <a:ea typeface="隶书" panose="02010509060101010101" charset="-122"/>
                <a:cs typeface="隶书" panose="02010509060101010101" charset="-122"/>
              </a:rPr>
              <a:t>英雄，仅仅</a:t>
            </a:r>
            <a:r>
              <a:rPr lang="en-US" altLang="zh-CN" sz="2400" dirty="0">
                <a:latin typeface="隶书" panose="02010509060101010101" charset="-122"/>
                <a:ea typeface="隶书" panose="02010509060101010101" charset="-122"/>
                <a:cs typeface="隶书" panose="02010509060101010101" charset="-122"/>
              </a:rPr>
              <a:t>0.4%</a:t>
            </a:r>
            <a:r>
              <a:rPr lang="zh-CN" altLang="en-US" sz="2400" dirty="0">
                <a:latin typeface="隶书" panose="02010509060101010101" charset="-122"/>
                <a:ea typeface="隶书" panose="02010509060101010101" charset="-122"/>
                <a:cs typeface="隶书" panose="02010509060101010101" charset="-122"/>
              </a:rPr>
              <a:t>的</a:t>
            </a:r>
            <a:r>
              <a:rPr lang="en-US" altLang="zh-CN" sz="2400" dirty="0">
                <a:latin typeface="隶书" panose="02010509060101010101" charset="-122"/>
                <a:ea typeface="隶书" panose="02010509060101010101" charset="-122"/>
                <a:cs typeface="隶书" panose="02010509060101010101" charset="-122"/>
              </a:rPr>
              <a:t>BP</a:t>
            </a:r>
            <a:r>
              <a:rPr lang="zh-CN" altLang="en-US" sz="2400" dirty="0">
                <a:latin typeface="隶书" panose="02010509060101010101" charset="-122"/>
                <a:ea typeface="隶书" panose="02010509060101010101" charset="-122"/>
                <a:cs typeface="隶书" panose="02010509060101010101" charset="-122"/>
              </a:rPr>
              <a:t>差距会极大程度上影响比赛的走向。</a:t>
            </a:r>
            <a:endParaRPr lang="zh-CN" altLang="en-US" sz="2400" dirty="0">
              <a:latin typeface="隶书" panose="02010509060101010101" charset="-122"/>
              <a:ea typeface="隶书" panose="02010509060101010101" charset="-122"/>
              <a:cs typeface="隶书" panose="02010509060101010101" charset="-122"/>
            </a:endParaRPr>
          </a:p>
          <a:p>
            <a:pPr marL="285750" indent="-285750">
              <a:buFont typeface="Arial" panose="020B0604020202020204" pitchFamily="34" charset="0"/>
              <a:buChar char="•"/>
            </a:pPr>
            <a:r>
              <a:rPr lang="zh-CN" altLang="en-US" sz="2400" dirty="0">
                <a:latin typeface="隶书" panose="02010509060101010101" charset="-122"/>
                <a:ea typeface="隶书" panose="02010509060101010101" charset="-122"/>
                <a:cs typeface="隶书" panose="02010509060101010101" charset="-122"/>
              </a:rPr>
              <a:t>血腥程度在此赛季起不到决定作用，从数据上看双方的人头基本持平。</a:t>
            </a:r>
            <a:endParaRPr lang="zh-CN" altLang="en-US" sz="2400" dirty="0">
              <a:latin typeface="隶书" panose="02010509060101010101" charset="-122"/>
              <a:ea typeface="隶书" panose="02010509060101010101" charset="-122"/>
              <a:cs typeface="隶书" panose="02010509060101010101" charset="-122"/>
            </a:endParaRPr>
          </a:p>
          <a:p>
            <a:pPr marL="285750" indent="-285750">
              <a:buFont typeface="Arial" panose="020B0604020202020204" pitchFamily="34" charset="0"/>
              <a:buChar char="•"/>
            </a:pPr>
            <a:r>
              <a:rPr lang="zh-CN" altLang="en-US" sz="2400" dirty="0">
                <a:latin typeface="隶书" panose="02010509060101010101" charset="-122"/>
                <a:ea typeface="隶书" panose="02010509060101010101" charset="-122"/>
                <a:cs typeface="隶书" panose="02010509060101010101" charset="-122"/>
              </a:rPr>
              <a:t>本赛季对胜利有影响的因素按照程度从高到低为：</a:t>
            </a:r>
            <a:r>
              <a:rPr lang="en-US" altLang="zh-CN" sz="2400" dirty="0">
                <a:latin typeface="隶书" panose="02010509060101010101" charset="-122"/>
                <a:ea typeface="隶书" panose="02010509060101010101" charset="-122"/>
                <a:cs typeface="隶书" panose="02010509060101010101" charset="-122"/>
              </a:rPr>
              <a:t>BP</a:t>
            </a:r>
            <a:r>
              <a:rPr lang="zh-CN" altLang="en-US" sz="2400" dirty="0">
                <a:latin typeface="隶书" panose="02010509060101010101" charset="-122"/>
                <a:ea typeface="隶书" panose="02010509060101010101" charset="-122"/>
                <a:cs typeface="隶书" panose="02010509060101010101" charset="-122"/>
              </a:rPr>
              <a:t>，水晶，推塔，小龙，大龙，先锋</a:t>
            </a:r>
            <a:endParaRPr lang="zh-CN" altLang="en-US" sz="2400" dirty="0">
              <a:latin typeface="隶书" panose="02010509060101010101" charset="-122"/>
              <a:ea typeface="隶书" panose="02010509060101010101" charset="-122"/>
              <a:cs typeface="隶书" panose="02010509060101010101" charset="-122"/>
            </a:endParaRPr>
          </a:p>
          <a:p>
            <a:pPr marL="285750" indent="-285750">
              <a:buFont typeface="Arial" panose="020B0604020202020204" pitchFamily="34" charset="0"/>
              <a:buChar char="•"/>
            </a:pPr>
            <a:r>
              <a:rPr lang="zh-CN" altLang="en-US" sz="2400" dirty="0">
                <a:latin typeface="隶书" panose="02010509060101010101" charset="-122"/>
                <a:ea typeface="隶书" panose="02010509060101010101" charset="-122"/>
                <a:cs typeface="隶书" panose="02010509060101010101" charset="-122"/>
              </a:rPr>
              <a:t>这次使用的模型中正确率最高的是随机森林模型。正确率高达</a:t>
            </a:r>
            <a:r>
              <a:rPr lang="en-US" altLang="zh-CN" sz="2400" dirty="0">
                <a:latin typeface="隶书" panose="02010509060101010101" charset="-122"/>
                <a:ea typeface="隶书" panose="02010509060101010101" charset="-122"/>
                <a:cs typeface="隶书" panose="02010509060101010101" charset="-122"/>
              </a:rPr>
              <a:t>96%</a:t>
            </a:r>
            <a:r>
              <a:rPr lang="zh-CN" altLang="en-US" sz="2400" dirty="0">
                <a:latin typeface="隶书" panose="02010509060101010101" charset="-122"/>
                <a:ea typeface="隶书" panose="02010509060101010101" charset="-122"/>
                <a:cs typeface="隶书" panose="02010509060101010101" charset="-122"/>
              </a:rPr>
              <a:t>以上，可以用于未来的赛前分析。</a:t>
            </a:r>
            <a:endParaRPr lang="zh-CN" altLang="en-US" sz="2400" dirty="0">
              <a:latin typeface="隶书" panose="02010509060101010101" charset="-122"/>
              <a:ea typeface="隶书" panose="02010509060101010101" charset="-122"/>
              <a:cs typeface="隶书" panose="02010509060101010101" charset="-122"/>
            </a:endParaRP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bwMode="auto">
          <a:xfrm>
            <a:off x="378143" y="5143976"/>
            <a:ext cx="5976937" cy="830263"/>
          </a:xfrm>
          <a:prstGeom prst="rect">
            <a:avLst/>
          </a:prstGeom>
          <a:noFill/>
          <a:effectLst>
            <a:outerShdw blurRad="50800" dist="38100" dir="16200000" rotWithShape="0">
              <a:prstClr val="black">
                <a:alpha val="40000"/>
              </a:prstClr>
            </a:outerShdw>
          </a:effectLst>
        </p:spPr>
        <p:txBody>
          <a:bodyPr>
            <a:spAutoFit/>
          </a:bodyPr>
          <a:lstStyle/>
          <a:p>
            <a:pPr algn="dist" eaLnBrk="1" fontAlgn="auto" hangingPunct="1">
              <a:spcBef>
                <a:spcPts val="0"/>
              </a:spcBef>
              <a:spcAft>
                <a:spcPts val="0"/>
              </a:spcAft>
              <a:defRPr/>
            </a:pPr>
            <a:r>
              <a:rPr lang="en-US" altLang="zh-CN" sz="4800" b="1" dirty="0" smtClean="0">
                <a:solidFill>
                  <a:schemeClr val="bg1"/>
                </a:solidFill>
                <a:latin typeface="Aharoni" panose="02010803020104030203" pitchFamily="2" charset="-79"/>
                <a:ea typeface="+mj-ea"/>
                <a:cs typeface="Aharoni" panose="02010803020104030203" pitchFamily="2" charset="-79"/>
              </a:rPr>
              <a:t>THANK YOU</a:t>
            </a:r>
            <a:endParaRPr lang="zh-CN" altLang="en-US" sz="4800" b="1" dirty="0">
              <a:solidFill>
                <a:schemeClr val="bg1"/>
              </a:solidFill>
              <a:latin typeface="Aharoni" panose="02010803020104030203" pitchFamily="2" charset="-79"/>
              <a:ea typeface="+mj-ea"/>
              <a:cs typeface="Aharoni" panose="02010803020104030203" pitchFamily="2" charset="-79"/>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email"/>
          <a:stretch>
            <a:fillRect/>
          </a:stretch>
        </p:blipFill>
        <p:spPr>
          <a:xfrm>
            <a:off x="0" y="0"/>
            <a:ext cx="12192000" cy="6858000"/>
          </a:xfrm>
          <a:prstGeom prst="rect">
            <a:avLst/>
          </a:prstGeom>
        </p:spPr>
      </p:pic>
      <p:sp>
        <p:nvSpPr>
          <p:cNvPr id="3" name="矩形 2"/>
          <p:cNvSpPr/>
          <p:nvPr/>
        </p:nvSpPr>
        <p:spPr>
          <a:xfrm rot="5400000">
            <a:off x="2667000" y="-2667000"/>
            <a:ext cx="6858000" cy="1219200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21945" y="1053465"/>
            <a:ext cx="11798300" cy="5395595"/>
          </a:xfrm>
          <a:prstGeom prst="rect">
            <a:avLst/>
          </a:prstGeom>
        </p:spPr>
        <p:txBody>
          <a:bodyPr wrap="square">
            <a:noAutofit/>
          </a:bodyPr>
          <a:lstStyle/>
          <a:p>
            <a:r>
              <a:rPr lang="en-US" altLang="zh-CN" sz="2800" b="1">
                <a:solidFill>
                  <a:schemeClr val="bg1"/>
                </a:solidFill>
                <a:latin typeface="Segoe Print" panose="02000600000000000000" charset="0"/>
                <a:cs typeface="Segoe Print" panose="02000600000000000000" charset="0"/>
              </a:rPr>
              <a:t>General Info</a:t>
            </a:r>
            <a:endParaRPr lang="en-US" altLang="zh-CN" sz="2800" b="1">
              <a:solidFill>
                <a:schemeClr val="bg1"/>
              </a:solidFill>
              <a:latin typeface="Segoe Print" panose="02000600000000000000" charset="0"/>
              <a:cs typeface="Segoe Print" panose="02000600000000000000" charset="0"/>
            </a:endParaRPr>
          </a:p>
          <a:p>
            <a:pPr indent="457200"/>
            <a:r>
              <a:rPr lang="en-US" altLang="zh-CN" sz="2800" b="1">
                <a:solidFill>
                  <a:schemeClr val="bg1"/>
                </a:solidFill>
                <a:latin typeface="Segoe Print" panose="02000600000000000000" charset="0"/>
                <a:cs typeface="Segoe Print" panose="02000600000000000000" charset="0"/>
              </a:rPr>
              <a:t>This is a collection of over 50,000 ranked  games from the game League of Legends, as well as json files containing a way to convert between champion and summoner spell IDs and their names.</a:t>
            </a:r>
            <a:endParaRPr lang="en-US" altLang="zh-CN" sz="2800" b="1">
              <a:solidFill>
                <a:schemeClr val="bg1"/>
              </a:solidFill>
              <a:latin typeface="Segoe Print" panose="02000600000000000000" charset="0"/>
              <a:cs typeface="Segoe Print" panose="02000600000000000000" charset="0"/>
            </a:endParaRPr>
          </a:p>
          <a:p>
            <a:endParaRPr lang="en-US" altLang="zh-CN" sz="2800" b="1">
              <a:solidFill>
                <a:schemeClr val="bg1"/>
              </a:solidFill>
              <a:latin typeface="Segoe Print" panose="02000600000000000000" charset="0"/>
              <a:cs typeface="Segoe Print" panose="02000600000000000000" charset="0"/>
            </a:endParaRPr>
          </a:p>
        </p:txBody>
      </p:sp>
      <p:sp>
        <p:nvSpPr>
          <p:cNvPr id="2" name="文本框 1"/>
          <p:cNvSpPr txBox="1"/>
          <p:nvPr/>
        </p:nvSpPr>
        <p:spPr>
          <a:xfrm>
            <a:off x="4690745" y="194310"/>
            <a:ext cx="3747770" cy="706755"/>
          </a:xfrm>
          <a:prstGeom prst="rect">
            <a:avLst/>
          </a:prstGeom>
          <a:noFill/>
        </p:spPr>
        <p:txBody>
          <a:bodyPr wrap="square" rtlCol="0">
            <a:spAutoFit/>
          </a:bodyPr>
          <a:p>
            <a:r>
              <a:rPr lang="zh-CN" altLang="en-US" sz="4000">
                <a:solidFill>
                  <a:schemeClr val="bg1"/>
                </a:solidFill>
                <a:latin typeface="隶书" panose="02010509060101010101" charset="-122"/>
                <a:ea typeface="隶书" panose="02010509060101010101" charset="-122"/>
              </a:rPr>
              <a:t>数据集信息</a:t>
            </a:r>
            <a:endParaRPr lang="zh-CN" altLang="en-US" sz="4000">
              <a:solidFill>
                <a:schemeClr val="bg1"/>
              </a:solidFill>
              <a:latin typeface="隶书" panose="02010509060101010101" charset="-122"/>
              <a:ea typeface="隶书" panose="02010509060101010101" charset="-122"/>
            </a:endParaRPr>
          </a:p>
        </p:txBody>
      </p:sp>
      <p:pic>
        <p:nvPicPr>
          <p:cNvPr id="4" name="图片 3"/>
          <p:cNvPicPr>
            <a:picLocks noChangeAspect="1"/>
          </p:cNvPicPr>
          <p:nvPr>
            <p:custDataLst>
              <p:tags r:id="rId2"/>
            </p:custDataLst>
          </p:nvPr>
        </p:nvPicPr>
        <p:blipFill>
          <a:blip r:embed="rId3"/>
          <a:stretch>
            <a:fillRect/>
          </a:stretch>
        </p:blipFill>
        <p:spPr>
          <a:xfrm>
            <a:off x="4082415" y="3660140"/>
            <a:ext cx="3909695" cy="2788920"/>
          </a:xfrm>
          <a:prstGeom prst="rect">
            <a:avLst/>
          </a:prstGeom>
        </p:spPr>
      </p:pic>
      <p:pic>
        <p:nvPicPr>
          <p:cNvPr id="6" name="图片 1"/>
          <p:cNvPicPr>
            <a:picLocks noChangeAspect="1"/>
          </p:cNvPicPr>
          <p:nvPr/>
        </p:nvPicPr>
        <p:blipFill>
          <a:blip r:embed="rId4"/>
          <a:stretch>
            <a:fillRect/>
          </a:stretch>
        </p:blipFill>
        <p:spPr>
          <a:xfrm>
            <a:off x="4170045" y="1295400"/>
            <a:ext cx="3528695" cy="2133600"/>
          </a:xfrm>
          <a:prstGeom prst="rect">
            <a:avLst/>
          </a:prstGeom>
          <a:noFill/>
          <a:ln>
            <a:noFill/>
          </a:ln>
        </p:spPr>
      </p:pic>
      <p:pic>
        <p:nvPicPr>
          <p:cNvPr id="8" name="图片 2"/>
          <p:cNvPicPr>
            <a:picLocks noChangeAspect="1"/>
          </p:cNvPicPr>
          <p:nvPr/>
        </p:nvPicPr>
        <p:blipFill>
          <a:blip r:embed="rId5"/>
          <a:stretch>
            <a:fillRect/>
          </a:stretch>
        </p:blipFill>
        <p:spPr>
          <a:xfrm>
            <a:off x="787400" y="4121150"/>
            <a:ext cx="10041890" cy="14046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email"/>
          <a:stretch>
            <a:fillRect/>
          </a:stretch>
        </p:blipFill>
        <p:spPr>
          <a:xfrm>
            <a:off x="0" y="0"/>
            <a:ext cx="12192000" cy="6858000"/>
          </a:xfrm>
          <a:prstGeom prst="rect">
            <a:avLst/>
          </a:prstGeom>
        </p:spPr>
      </p:pic>
      <p:sp>
        <p:nvSpPr>
          <p:cNvPr id="3" name="矩形 2"/>
          <p:cNvSpPr/>
          <p:nvPr/>
        </p:nvSpPr>
        <p:spPr>
          <a:xfrm rot="5400000">
            <a:off x="2667000" y="-2667000"/>
            <a:ext cx="6858000" cy="1219200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93700" y="1170305"/>
            <a:ext cx="11798300" cy="5395595"/>
          </a:xfrm>
          <a:prstGeom prst="rect">
            <a:avLst/>
          </a:prstGeom>
        </p:spPr>
        <p:txBody>
          <a:bodyPr wrap="square">
            <a:noAutofit/>
          </a:bodyPr>
          <a:lstStyle/>
          <a:p>
            <a:r>
              <a:rPr lang="en-US" altLang="zh-CN" sz="2800" b="1">
                <a:solidFill>
                  <a:schemeClr val="bg1"/>
                </a:solidFill>
                <a:latin typeface="Rockwell Extra Bold" panose="02060903040505020403" charset="0"/>
                <a:cs typeface="Rockwell Extra Bold" panose="02060903040505020403" charset="0"/>
              </a:rPr>
              <a:t>Games.csv</a:t>
            </a:r>
            <a:r>
              <a:rPr lang="zh-CN" altLang="en-US" sz="2800" b="1">
                <a:solidFill>
                  <a:schemeClr val="bg1"/>
                </a:solidFill>
                <a:latin typeface="Rockwell Extra Bold" panose="02060903040505020403" charset="0"/>
                <a:cs typeface="Rockwell Extra Bold" panose="02060903040505020403" charset="0"/>
              </a:rPr>
              <a:t>：</a:t>
            </a:r>
            <a:endParaRPr lang="en-US" altLang="zh-CN" sz="2800" b="1">
              <a:solidFill>
                <a:schemeClr val="bg1"/>
              </a:solidFill>
              <a:latin typeface="Rockwell Extra Bold" panose="02060903040505020403" charset="0"/>
              <a:cs typeface="Rockwell Extra Bold" panose="02060903040505020403" charset="0"/>
            </a:endParaRPr>
          </a:p>
          <a:p>
            <a:pPr lvl="1"/>
            <a:r>
              <a:rPr lang="en-US" altLang="zh-CN" sz="2000" b="1">
                <a:solidFill>
                  <a:schemeClr val="bg1"/>
                </a:solidFill>
                <a:latin typeface="Segoe Print" panose="02000600000000000000" charset="0"/>
                <a:cs typeface="Segoe Print" panose="02000600000000000000" charset="0"/>
              </a:rPr>
              <a:t>Game ID</a:t>
            </a:r>
            <a:endParaRPr lang="en-US" altLang="zh-CN" sz="2000" b="1">
              <a:solidFill>
                <a:schemeClr val="bg1"/>
              </a:solidFill>
              <a:latin typeface="Segoe Print" panose="02000600000000000000" charset="0"/>
              <a:cs typeface="Segoe Print" panose="02000600000000000000" charset="0"/>
            </a:endParaRPr>
          </a:p>
          <a:p>
            <a:pPr lvl="1"/>
            <a:r>
              <a:rPr lang="en-US" altLang="zh-CN" sz="2000" b="1">
                <a:solidFill>
                  <a:schemeClr val="bg1"/>
                </a:solidFill>
                <a:latin typeface="Segoe Print" panose="02000600000000000000" charset="0"/>
                <a:cs typeface="Segoe Print" panose="02000600000000000000" charset="0"/>
              </a:rPr>
              <a:t>Creation Time (in Epoch format)</a:t>
            </a:r>
            <a:endParaRPr lang="en-US" altLang="zh-CN" sz="2000" b="1">
              <a:solidFill>
                <a:schemeClr val="bg1"/>
              </a:solidFill>
              <a:latin typeface="Segoe Print" panose="02000600000000000000" charset="0"/>
              <a:cs typeface="Segoe Print" panose="02000600000000000000" charset="0"/>
            </a:endParaRPr>
          </a:p>
          <a:p>
            <a:pPr lvl="1"/>
            <a:r>
              <a:rPr lang="en-US" altLang="zh-CN" sz="2000" b="1">
                <a:solidFill>
                  <a:schemeClr val="bg1"/>
                </a:solidFill>
                <a:latin typeface="Segoe Print" panose="02000600000000000000" charset="0"/>
                <a:cs typeface="Segoe Print" panose="02000600000000000000" charset="0"/>
              </a:rPr>
              <a:t>Game Duration (in seconds)</a:t>
            </a:r>
            <a:endParaRPr lang="en-US" altLang="zh-CN" sz="2000" b="1">
              <a:solidFill>
                <a:schemeClr val="bg1"/>
              </a:solidFill>
              <a:latin typeface="Segoe Print" panose="02000600000000000000" charset="0"/>
              <a:cs typeface="Segoe Print" panose="02000600000000000000" charset="0"/>
            </a:endParaRPr>
          </a:p>
          <a:p>
            <a:pPr lvl="1"/>
            <a:r>
              <a:rPr lang="en-US" altLang="zh-CN" sz="2000" b="1">
                <a:solidFill>
                  <a:schemeClr val="bg1"/>
                </a:solidFill>
                <a:latin typeface="Segoe Print" panose="02000600000000000000" charset="0"/>
                <a:cs typeface="Segoe Print" panose="02000600000000000000" charset="0"/>
              </a:rPr>
              <a:t>Season ID</a:t>
            </a:r>
            <a:endParaRPr lang="en-US" altLang="zh-CN" sz="2000" b="1">
              <a:solidFill>
                <a:schemeClr val="bg1"/>
              </a:solidFill>
              <a:latin typeface="Segoe Print" panose="02000600000000000000" charset="0"/>
              <a:cs typeface="Segoe Print" panose="02000600000000000000" charset="0"/>
            </a:endParaRPr>
          </a:p>
          <a:p>
            <a:pPr lvl="1"/>
            <a:r>
              <a:rPr lang="en-US" altLang="zh-CN" sz="2000" b="1">
                <a:solidFill>
                  <a:schemeClr val="bg1"/>
                </a:solidFill>
                <a:latin typeface="Segoe Print" panose="02000600000000000000" charset="0"/>
                <a:cs typeface="Segoe Print" panose="02000600000000000000" charset="0"/>
              </a:rPr>
              <a:t>Winner (1 = team1, 2 = team2)</a:t>
            </a:r>
            <a:endParaRPr lang="en-US" altLang="zh-CN" sz="2000" b="1">
              <a:solidFill>
                <a:schemeClr val="bg1"/>
              </a:solidFill>
              <a:latin typeface="Segoe Print" panose="02000600000000000000" charset="0"/>
              <a:cs typeface="Segoe Print" panose="02000600000000000000" charset="0"/>
            </a:endParaRPr>
          </a:p>
          <a:p>
            <a:pPr lvl="1"/>
            <a:r>
              <a:rPr lang="en-US" altLang="zh-CN" sz="2000" b="1">
                <a:solidFill>
                  <a:schemeClr val="bg1"/>
                </a:solidFill>
                <a:latin typeface="Segoe Print" panose="02000600000000000000" charset="0"/>
                <a:cs typeface="Segoe Print" panose="02000600000000000000" charset="0"/>
              </a:rPr>
              <a:t>First Baron, dragon, tower, blood, inhibitor and Rift Herald (1 = team1, 2 = team2, 0 = none)</a:t>
            </a:r>
            <a:endParaRPr lang="en-US" altLang="zh-CN" sz="2000" b="1">
              <a:solidFill>
                <a:schemeClr val="bg1"/>
              </a:solidFill>
              <a:latin typeface="Segoe Print" panose="02000600000000000000" charset="0"/>
              <a:cs typeface="Segoe Print" panose="02000600000000000000" charset="0"/>
            </a:endParaRPr>
          </a:p>
          <a:p>
            <a:pPr lvl="1"/>
            <a:r>
              <a:rPr lang="en-US" altLang="zh-CN" sz="2000" b="1">
                <a:solidFill>
                  <a:schemeClr val="bg1"/>
                </a:solidFill>
                <a:latin typeface="Segoe Print" panose="02000600000000000000" charset="0"/>
                <a:cs typeface="Segoe Print" panose="02000600000000000000" charset="0"/>
              </a:rPr>
              <a:t>Champions and summoner spells for each team </a:t>
            </a:r>
            <a:endParaRPr lang="en-US" altLang="zh-CN" sz="2000" b="1">
              <a:solidFill>
                <a:schemeClr val="bg1"/>
              </a:solidFill>
              <a:latin typeface="Segoe Print" panose="02000600000000000000" charset="0"/>
              <a:cs typeface="Segoe Print" panose="02000600000000000000" charset="0"/>
            </a:endParaRPr>
          </a:p>
          <a:p>
            <a:pPr lvl="1"/>
            <a:r>
              <a:rPr lang="en-US" altLang="zh-CN" sz="2000" b="1">
                <a:solidFill>
                  <a:schemeClr val="bg1"/>
                </a:solidFill>
                <a:latin typeface="Segoe Print" panose="02000600000000000000" charset="0"/>
                <a:cs typeface="Segoe Print" panose="02000600000000000000" charset="0"/>
              </a:rPr>
              <a:t>The number of tower, inhibitor, Baron, dragon and Rift Herald kills each team has</a:t>
            </a:r>
            <a:endParaRPr lang="en-US" altLang="zh-CN" sz="2000" b="1">
              <a:solidFill>
                <a:schemeClr val="bg1"/>
              </a:solidFill>
              <a:latin typeface="Segoe Print" panose="02000600000000000000" charset="0"/>
              <a:cs typeface="Segoe Print" panose="02000600000000000000" charset="0"/>
            </a:endParaRPr>
          </a:p>
          <a:p>
            <a:pPr lvl="1"/>
            <a:r>
              <a:rPr lang="en-US" altLang="zh-CN" sz="2000" b="1">
                <a:solidFill>
                  <a:schemeClr val="bg1"/>
                </a:solidFill>
                <a:latin typeface="Segoe Print" panose="02000600000000000000" charset="0"/>
                <a:cs typeface="Segoe Print" panose="02000600000000000000" charset="0"/>
              </a:rPr>
              <a:t>The 5 bans of each team</a:t>
            </a:r>
            <a:endParaRPr lang="en-US" altLang="zh-CN" sz="2000" b="1">
              <a:solidFill>
                <a:schemeClr val="bg1"/>
              </a:solidFill>
              <a:latin typeface="Segoe Print" panose="02000600000000000000" charset="0"/>
              <a:cs typeface="Segoe Print" panose="02000600000000000000" charset="0"/>
            </a:endParaRPr>
          </a:p>
        </p:txBody>
      </p:sp>
      <p:sp>
        <p:nvSpPr>
          <p:cNvPr id="2" name="文本框 1"/>
          <p:cNvSpPr txBox="1"/>
          <p:nvPr/>
        </p:nvSpPr>
        <p:spPr>
          <a:xfrm>
            <a:off x="4756785" y="201295"/>
            <a:ext cx="3747770" cy="706755"/>
          </a:xfrm>
          <a:prstGeom prst="rect">
            <a:avLst/>
          </a:prstGeom>
          <a:noFill/>
        </p:spPr>
        <p:txBody>
          <a:bodyPr wrap="square" rtlCol="0">
            <a:spAutoFit/>
          </a:bodyPr>
          <a:p>
            <a:r>
              <a:rPr lang="zh-CN" altLang="en-US" sz="4000">
                <a:solidFill>
                  <a:schemeClr val="bg1"/>
                </a:solidFill>
                <a:latin typeface="隶书" panose="02010509060101010101" charset="-122"/>
                <a:ea typeface="隶书" panose="02010509060101010101" charset="-122"/>
              </a:rPr>
              <a:t>数据集信息</a:t>
            </a:r>
            <a:endParaRPr lang="zh-CN" altLang="en-US" sz="4000">
              <a:solidFill>
                <a:schemeClr val="bg1"/>
              </a:solidFill>
              <a:latin typeface="隶书" panose="02010509060101010101" charset="-122"/>
              <a:ea typeface="隶书" panose="02010509060101010101" charset="-122"/>
            </a:endParaRPr>
          </a:p>
        </p:txBody>
      </p:sp>
      <p:pic>
        <p:nvPicPr>
          <p:cNvPr id="4" name="图片 3"/>
          <p:cNvPicPr>
            <a:picLocks noChangeAspect="1"/>
          </p:cNvPicPr>
          <p:nvPr/>
        </p:nvPicPr>
        <p:blipFill>
          <a:blip r:embed="rId2"/>
          <a:stretch>
            <a:fillRect/>
          </a:stretch>
        </p:blipFill>
        <p:spPr>
          <a:xfrm>
            <a:off x="485775" y="777875"/>
            <a:ext cx="11219815" cy="5302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0" y="-94358"/>
            <a:ext cx="12192000" cy="6952358"/>
          </a:xfrm>
          <a:custGeom>
            <a:avLst/>
            <a:gdLst>
              <a:gd name="connsiteX0" fmla="*/ 0 w 12192000"/>
              <a:gd name="connsiteY0" fmla="*/ 0 h 3413124"/>
              <a:gd name="connsiteX1" fmla="*/ 12192000 w 12192000"/>
              <a:gd name="connsiteY1" fmla="*/ 0 h 3413124"/>
              <a:gd name="connsiteX2" fmla="*/ 12192000 w 12192000"/>
              <a:gd name="connsiteY2" fmla="*/ 3413124 h 3413124"/>
              <a:gd name="connsiteX3" fmla="*/ 0 w 12192000"/>
              <a:gd name="connsiteY3" fmla="*/ 3413124 h 3413124"/>
              <a:gd name="connsiteX4" fmla="*/ 0 w 12192000"/>
              <a:gd name="connsiteY4" fmla="*/ 0 h 3413124"/>
              <a:gd name="connsiteX0-1" fmla="*/ 0 w 12192000"/>
              <a:gd name="connsiteY0-2" fmla="*/ 3175 h 3416299"/>
              <a:gd name="connsiteX1-3" fmla="*/ 2755900 w 12192000"/>
              <a:gd name="connsiteY1-4" fmla="*/ 0 h 3416299"/>
              <a:gd name="connsiteX2-5" fmla="*/ 12192000 w 12192000"/>
              <a:gd name="connsiteY2-6" fmla="*/ 3175 h 3416299"/>
              <a:gd name="connsiteX3-7" fmla="*/ 12192000 w 12192000"/>
              <a:gd name="connsiteY3-8" fmla="*/ 3416299 h 3416299"/>
              <a:gd name="connsiteX4-9" fmla="*/ 0 w 12192000"/>
              <a:gd name="connsiteY4-10" fmla="*/ 3416299 h 3416299"/>
              <a:gd name="connsiteX5" fmla="*/ 0 w 12192000"/>
              <a:gd name="connsiteY5" fmla="*/ 3175 h 3416299"/>
              <a:gd name="connsiteX0-11" fmla="*/ 0 w 12192000"/>
              <a:gd name="connsiteY0-12" fmla="*/ 15874 h 3428998"/>
              <a:gd name="connsiteX1-13" fmla="*/ 2755900 w 12192000"/>
              <a:gd name="connsiteY1-14" fmla="*/ 12699 h 3428998"/>
              <a:gd name="connsiteX2-15" fmla="*/ 6134100 w 12192000"/>
              <a:gd name="connsiteY2-16" fmla="*/ 0 h 3428998"/>
              <a:gd name="connsiteX3-17" fmla="*/ 12192000 w 12192000"/>
              <a:gd name="connsiteY3-18" fmla="*/ 15874 h 3428998"/>
              <a:gd name="connsiteX4-19" fmla="*/ 12192000 w 12192000"/>
              <a:gd name="connsiteY4-20" fmla="*/ 3428998 h 3428998"/>
              <a:gd name="connsiteX5-21" fmla="*/ 0 w 12192000"/>
              <a:gd name="connsiteY5-22" fmla="*/ 3428998 h 3428998"/>
              <a:gd name="connsiteX6" fmla="*/ 0 w 12192000"/>
              <a:gd name="connsiteY6" fmla="*/ 15874 h 3428998"/>
              <a:gd name="connsiteX0-23" fmla="*/ 0 w 12192000"/>
              <a:gd name="connsiteY0-24" fmla="*/ 28574 h 3441698"/>
              <a:gd name="connsiteX1-25" fmla="*/ 2755900 w 12192000"/>
              <a:gd name="connsiteY1-26" fmla="*/ 25399 h 3441698"/>
              <a:gd name="connsiteX2-27" fmla="*/ 6134100 w 12192000"/>
              <a:gd name="connsiteY2-28" fmla="*/ 12700 h 3441698"/>
              <a:gd name="connsiteX3-29" fmla="*/ 8623300 w 12192000"/>
              <a:gd name="connsiteY3-30" fmla="*/ 0 h 3441698"/>
              <a:gd name="connsiteX4-31" fmla="*/ 12192000 w 12192000"/>
              <a:gd name="connsiteY4-32" fmla="*/ 28574 h 3441698"/>
              <a:gd name="connsiteX5-33" fmla="*/ 12192000 w 12192000"/>
              <a:gd name="connsiteY5-34" fmla="*/ 3441698 h 3441698"/>
              <a:gd name="connsiteX6-35" fmla="*/ 0 w 12192000"/>
              <a:gd name="connsiteY6-36" fmla="*/ 3441698 h 3441698"/>
              <a:gd name="connsiteX7" fmla="*/ 0 w 12192000"/>
              <a:gd name="connsiteY7" fmla="*/ 28574 h 3441698"/>
              <a:gd name="connsiteX0-37" fmla="*/ 0 w 12192000"/>
              <a:gd name="connsiteY0-38" fmla="*/ 676274 h 4089398"/>
              <a:gd name="connsiteX1-39" fmla="*/ 2755900 w 12192000"/>
              <a:gd name="connsiteY1-40" fmla="*/ 673099 h 4089398"/>
              <a:gd name="connsiteX2-41" fmla="*/ 6921500 w 12192000"/>
              <a:gd name="connsiteY2-42" fmla="*/ 0 h 4089398"/>
              <a:gd name="connsiteX3-43" fmla="*/ 8623300 w 12192000"/>
              <a:gd name="connsiteY3-44" fmla="*/ 647700 h 4089398"/>
              <a:gd name="connsiteX4-45" fmla="*/ 12192000 w 12192000"/>
              <a:gd name="connsiteY4-46" fmla="*/ 676274 h 4089398"/>
              <a:gd name="connsiteX5-47" fmla="*/ 12192000 w 12192000"/>
              <a:gd name="connsiteY5-48" fmla="*/ 4089398 h 4089398"/>
              <a:gd name="connsiteX6-49" fmla="*/ 0 w 12192000"/>
              <a:gd name="connsiteY6-50" fmla="*/ 4089398 h 4089398"/>
              <a:gd name="connsiteX7-51" fmla="*/ 0 w 12192000"/>
              <a:gd name="connsiteY7-52" fmla="*/ 676274 h 4089398"/>
              <a:gd name="connsiteX0-53" fmla="*/ 0 w 12192000"/>
              <a:gd name="connsiteY0-54" fmla="*/ 1908174 h 5321298"/>
              <a:gd name="connsiteX1-55" fmla="*/ 2755900 w 12192000"/>
              <a:gd name="connsiteY1-56" fmla="*/ 1904999 h 5321298"/>
              <a:gd name="connsiteX2-57" fmla="*/ 6921500 w 12192000"/>
              <a:gd name="connsiteY2-58" fmla="*/ 1231900 h 5321298"/>
              <a:gd name="connsiteX3-59" fmla="*/ 8305800 w 12192000"/>
              <a:gd name="connsiteY3-60" fmla="*/ 0 h 5321298"/>
              <a:gd name="connsiteX4-61" fmla="*/ 12192000 w 12192000"/>
              <a:gd name="connsiteY4-62" fmla="*/ 1908174 h 5321298"/>
              <a:gd name="connsiteX5-63" fmla="*/ 12192000 w 12192000"/>
              <a:gd name="connsiteY5-64" fmla="*/ 5321298 h 5321298"/>
              <a:gd name="connsiteX6-65" fmla="*/ 0 w 12192000"/>
              <a:gd name="connsiteY6-66" fmla="*/ 5321298 h 5321298"/>
              <a:gd name="connsiteX7-67" fmla="*/ 0 w 12192000"/>
              <a:gd name="connsiteY7-68" fmla="*/ 1908174 h 5321298"/>
              <a:gd name="connsiteX0-69" fmla="*/ 0 w 12192000"/>
              <a:gd name="connsiteY0-70" fmla="*/ 1908174 h 5321298"/>
              <a:gd name="connsiteX1-71" fmla="*/ 2755900 w 12192000"/>
              <a:gd name="connsiteY1-72" fmla="*/ 1904999 h 5321298"/>
              <a:gd name="connsiteX2-73" fmla="*/ 6921500 w 12192000"/>
              <a:gd name="connsiteY2-74" fmla="*/ 1231900 h 5321298"/>
              <a:gd name="connsiteX3-75" fmla="*/ 8305800 w 12192000"/>
              <a:gd name="connsiteY3-76" fmla="*/ 0 h 5321298"/>
              <a:gd name="connsiteX4-77" fmla="*/ 9931400 w 12192000"/>
              <a:gd name="connsiteY4-78" fmla="*/ 787400 h 5321298"/>
              <a:gd name="connsiteX5-79" fmla="*/ 12192000 w 12192000"/>
              <a:gd name="connsiteY5-80" fmla="*/ 1908174 h 5321298"/>
              <a:gd name="connsiteX6-81" fmla="*/ 12192000 w 12192000"/>
              <a:gd name="connsiteY6-82" fmla="*/ 5321298 h 5321298"/>
              <a:gd name="connsiteX7-83" fmla="*/ 0 w 12192000"/>
              <a:gd name="connsiteY7-84" fmla="*/ 5321298 h 5321298"/>
              <a:gd name="connsiteX8" fmla="*/ 0 w 12192000"/>
              <a:gd name="connsiteY8" fmla="*/ 1908174 h 5321298"/>
              <a:gd name="connsiteX0-85" fmla="*/ 0 w 12192000"/>
              <a:gd name="connsiteY0-86" fmla="*/ 3495674 h 6908798"/>
              <a:gd name="connsiteX1-87" fmla="*/ 2755900 w 12192000"/>
              <a:gd name="connsiteY1-88" fmla="*/ 3492499 h 6908798"/>
              <a:gd name="connsiteX2-89" fmla="*/ 6921500 w 12192000"/>
              <a:gd name="connsiteY2-90" fmla="*/ 2819400 h 6908798"/>
              <a:gd name="connsiteX3-91" fmla="*/ 8305800 w 12192000"/>
              <a:gd name="connsiteY3-92" fmla="*/ 1587500 h 6908798"/>
              <a:gd name="connsiteX4-93" fmla="*/ 9067800 w 12192000"/>
              <a:gd name="connsiteY4-94" fmla="*/ 0 h 6908798"/>
              <a:gd name="connsiteX5-95" fmla="*/ 12192000 w 12192000"/>
              <a:gd name="connsiteY5-96" fmla="*/ 3495674 h 6908798"/>
              <a:gd name="connsiteX6-97" fmla="*/ 12192000 w 12192000"/>
              <a:gd name="connsiteY6-98" fmla="*/ 6908798 h 6908798"/>
              <a:gd name="connsiteX7-99" fmla="*/ 0 w 12192000"/>
              <a:gd name="connsiteY7-100" fmla="*/ 6908798 h 6908798"/>
              <a:gd name="connsiteX8-101" fmla="*/ 0 w 12192000"/>
              <a:gd name="connsiteY8-102" fmla="*/ 3495674 h 6908798"/>
              <a:gd name="connsiteX0-103" fmla="*/ 0 w 12192000"/>
              <a:gd name="connsiteY0-104" fmla="*/ 3495674 h 6908798"/>
              <a:gd name="connsiteX1-105" fmla="*/ 2755900 w 12192000"/>
              <a:gd name="connsiteY1-106" fmla="*/ 3492499 h 6908798"/>
              <a:gd name="connsiteX2-107" fmla="*/ 6921500 w 12192000"/>
              <a:gd name="connsiteY2-108" fmla="*/ 2819400 h 6908798"/>
              <a:gd name="connsiteX3-109" fmla="*/ 8305800 w 12192000"/>
              <a:gd name="connsiteY3-110" fmla="*/ 1587500 h 6908798"/>
              <a:gd name="connsiteX4-111" fmla="*/ 9067800 w 12192000"/>
              <a:gd name="connsiteY4-112" fmla="*/ 0 h 6908798"/>
              <a:gd name="connsiteX5-113" fmla="*/ 10553700 w 12192000"/>
              <a:gd name="connsiteY5-114" fmla="*/ 1638300 h 6908798"/>
              <a:gd name="connsiteX6-115" fmla="*/ 12192000 w 12192000"/>
              <a:gd name="connsiteY6-116" fmla="*/ 3495674 h 6908798"/>
              <a:gd name="connsiteX7-117" fmla="*/ 12192000 w 12192000"/>
              <a:gd name="connsiteY7-118" fmla="*/ 6908798 h 6908798"/>
              <a:gd name="connsiteX8-119" fmla="*/ 0 w 12192000"/>
              <a:gd name="connsiteY8-120" fmla="*/ 6908798 h 6908798"/>
              <a:gd name="connsiteX9" fmla="*/ 0 w 12192000"/>
              <a:gd name="connsiteY9" fmla="*/ 3495674 h 6908798"/>
              <a:gd name="connsiteX0-121" fmla="*/ 0 w 12204700"/>
              <a:gd name="connsiteY0-122" fmla="*/ 3508374 h 6921498"/>
              <a:gd name="connsiteX1-123" fmla="*/ 2755900 w 12204700"/>
              <a:gd name="connsiteY1-124" fmla="*/ 3505199 h 6921498"/>
              <a:gd name="connsiteX2-125" fmla="*/ 6921500 w 12204700"/>
              <a:gd name="connsiteY2-126" fmla="*/ 2832100 h 6921498"/>
              <a:gd name="connsiteX3-127" fmla="*/ 8305800 w 12204700"/>
              <a:gd name="connsiteY3-128" fmla="*/ 1600200 h 6921498"/>
              <a:gd name="connsiteX4-129" fmla="*/ 9067800 w 12204700"/>
              <a:gd name="connsiteY4-130" fmla="*/ 12700 h 6921498"/>
              <a:gd name="connsiteX5-131" fmla="*/ 12204700 w 12204700"/>
              <a:gd name="connsiteY5-132" fmla="*/ 0 h 6921498"/>
              <a:gd name="connsiteX6-133" fmla="*/ 12192000 w 12204700"/>
              <a:gd name="connsiteY6-134" fmla="*/ 3508374 h 6921498"/>
              <a:gd name="connsiteX7-135" fmla="*/ 12192000 w 12204700"/>
              <a:gd name="connsiteY7-136" fmla="*/ 6921498 h 6921498"/>
              <a:gd name="connsiteX8-137" fmla="*/ 0 w 12204700"/>
              <a:gd name="connsiteY8-138" fmla="*/ 6921498 h 6921498"/>
              <a:gd name="connsiteX9-139" fmla="*/ 0 w 12204700"/>
              <a:gd name="connsiteY9-140" fmla="*/ 3508374 h 6921498"/>
              <a:gd name="connsiteX0-141" fmla="*/ 0 w 12204700"/>
              <a:gd name="connsiteY0-142" fmla="*/ 3508374 h 6921498"/>
              <a:gd name="connsiteX1-143" fmla="*/ 2755900 w 12204700"/>
              <a:gd name="connsiteY1-144" fmla="*/ 3505199 h 6921498"/>
              <a:gd name="connsiteX2-145" fmla="*/ 6921500 w 12204700"/>
              <a:gd name="connsiteY2-146" fmla="*/ 2832100 h 6921498"/>
              <a:gd name="connsiteX3-147" fmla="*/ 8305800 w 12204700"/>
              <a:gd name="connsiteY3-148" fmla="*/ 1600200 h 6921498"/>
              <a:gd name="connsiteX4-149" fmla="*/ 8648700 w 12204700"/>
              <a:gd name="connsiteY4-150" fmla="*/ 60325 h 6921498"/>
              <a:gd name="connsiteX5-151" fmla="*/ 12204700 w 12204700"/>
              <a:gd name="connsiteY5-152" fmla="*/ 0 h 6921498"/>
              <a:gd name="connsiteX6-153" fmla="*/ 12192000 w 12204700"/>
              <a:gd name="connsiteY6-154" fmla="*/ 3508374 h 6921498"/>
              <a:gd name="connsiteX7-155" fmla="*/ 12192000 w 12204700"/>
              <a:gd name="connsiteY7-156" fmla="*/ 6921498 h 6921498"/>
              <a:gd name="connsiteX8-157" fmla="*/ 0 w 12204700"/>
              <a:gd name="connsiteY8-158" fmla="*/ 6921498 h 6921498"/>
              <a:gd name="connsiteX9-159" fmla="*/ 0 w 12204700"/>
              <a:gd name="connsiteY9-160" fmla="*/ 3508374 h 6921498"/>
              <a:gd name="connsiteX0-161" fmla="*/ 0 w 12204700"/>
              <a:gd name="connsiteY0-162" fmla="*/ 3448049 h 6861173"/>
              <a:gd name="connsiteX1-163" fmla="*/ 2755900 w 12204700"/>
              <a:gd name="connsiteY1-164" fmla="*/ 3444874 h 6861173"/>
              <a:gd name="connsiteX2-165" fmla="*/ 6921500 w 12204700"/>
              <a:gd name="connsiteY2-166" fmla="*/ 2771775 h 6861173"/>
              <a:gd name="connsiteX3-167" fmla="*/ 8305800 w 12204700"/>
              <a:gd name="connsiteY3-168" fmla="*/ 1539875 h 6861173"/>
              <a:gd name="connsiteX4-169" fmla="*/ 8648700 w 12204700"/>
              <a:gd name="connsiteY4-170" fmla="*/ 0 h 6861173"/>
              <a:gd name="connsiteX5-171" fmla="*/ 12204700 w 12204700"/>
              <a:gd name="connsiteY5-172" fmla="*/ 8255 h 6861173"/>
              <a:gd name="connsiteX6-173" fmla="*/ 12192000 w 12204700"/>
              <a:gd name="connsiteY6-174" fmla="*/ 3448049 h 6861173"/>
              <a:gd name="connsiteX7-175" fmla="*/ 12192000 w 12204700"/>
              <a:gd name="connsiteY7-176" fmla="*/ 6861173 h 6861173"/>
              <a:gd name="connsiteX8-177" fmla="*/ 0 w 12204700"/>
              <a:gd name="connsiteY8-178" fmla="*/ 6861173 h 6861173"/>
              <a:gd name="connsiteX9-179" fmla="*/ 0 w 12204700"/>
              <a:gd name="connsiteY9-180" fmla="*/ 3448049 h 6861173"/>
              <a:gd name="connsiteX0-181" fmla="*/ 0 w 12204700"/>
              <a:gd name="connsiteY0-182" fmla="*/ 3440429 h 6853553"/>
              <a:gd name="connsiteX1-183" fmla="*/ 2755900 w 12204700"/>
              <a:gd name="connsiteY1-184" fmla="*/ 3437254 h 6853553"/>
              <a:gd name="connsiteX2-185" fmla="*/ 6921500 w 12204700"/>
              <a:gd name="connsiteY2-186" fmla="*/ 2764155 h 6853553"/>
              <a:gd name="connsiteX3-187" fmla="*/ 8305800 w 12204700"/>
              <a:gd name="connsiteY3-188" fmla="*/ 1532255 h 6853553"/>
              <a:gd name="connsiteX4-189" fmla="*/ 8641080 w 12204700"/>
              <a:gd name="connsiteY4-190" fmla="*/ 0 h 6853553"/>
              <a:gd name="connsiteX5-191" fmla="*/ 12204700 w 12204700"/>
              <a:gd name="connsiteY5-192" fmla="*/ 635 h 6853553"/>
              <a:gd name="connsiteX6-193" fmla="*/ 12192000 w 12204700"/>
              <a:gd name="connsiteY6-194" fmla="*/ 3440429 h 6853553"/>
              <a:gd name="connsiteX7-195" fmla="*/ 12192000 w 12204700"/>
              <a:gd name="connsiteY7-196" fmla="*/ 6853553 h 6853553"/>
              <a:gd name="connsiteX8-197" fmla="*/ 0 w 12204700"/>
              <a:gd name="connsiteY8-198" fmla="*/ 6853553 h 6853553"/>
              <a:gd name="connsiteX9-199" fmla="*/ 0 w 12204700"/>
              <a:gd name="connsiteY9-200" fmla="*/ 3440429 h 6853553"/>
              <a:gd name="connsiteX0-201" fmla="*/ 0 w 12204700"/>
              <a:gd name="connsiteY0-202" fmla="*/ 3448049 h 6861173"/>
              <a:gd name="connsiteX1-203" fmla="*/ 2755900 w 12204700"/>
              <a:gd name="connsiteY1-204" fmla="*/ 3444874 h 6861173"/>
              <a:gd name="connsiteX2-205" fmla="*/ 6921500 w 12204700"/>
              <a:gd name="connsiteY2-206" fmla="*/ 2771775 h 6861173"/>
              <a:gd name="connsiteX3-207" fmla="*/ 8305800 w 12204700"/>
              <a:gd name="connsiteY3-208" fmla="*/ 1539875 h 6861173"/>
              <a:gd name="connsiteX4-209" fmla="*/ 8648700 w 12204700"/>
              <a:gd name="connsiteY4-210" fmla="*/ 0 h 6861173"/>
              <a:gd name="connsiteX5-211" fmla="*/ 12204700 w 12204700"/>
              <a:gd name="connsiteY5-212" fmla="*/ 8255 h 6861173"/>
              <a:gd name="connsiteX6-213" fmla="*/ 12192000 w 12204700"/>
              <a:gd name="connsiteY6-214" fmla="*/ 3448049 h 6861173"/>
              <a:gd name="connsiteX7-215" fmla="*/ 12192000 w 12204700"/>
              <a:gd name="connsiteY7-216" fmla="*/ 6861173 h 6861173"/>
              <a:gd name="connsiteX8-217" fmla="*/ 0 w 12204700"/>
              <a:gd name="connsiteY8-218" fmla="*/ 6861173 h 6861173"/>
              <a:gd name="connsiteX9-219" fmla="*/ 0 w 12204700"/>
              <a:gd name="connsiteY9-220" fmla="*/ 3448049 h 6861173"/>
              <a:gd name="connsiteX0-221" fmla="*/ 0 w 12204700"/>
              <a:gd name="connsiteY0-222" fmla="*/ 3455034 h 6868158"/>
              <a:gd name="connsiteX1-223" fmla="*/ 2755900 w 12204700"/>
              <a:gd name="connsiteY1-224" fmla="*/ 3451859 h 6868158"/>
              <a:gd name="connsiteX2-225" fmla="*/ 6921500 w 12204700"/>
              <a:gd name="connsiteY2-226" fmla="*/ 2778760 h 6868158"/>
              <a:gd name="connsiteX3-227" fmla="*/ 8305800 w 12204700"/>
              <a:gd name="connsiteY3-228" fmla="*/ 1546860 h 6868158"/>
              <a:gd name="connsiteX4-229" fmla="*/ 8648700 w 12204700"/>
              <a:gd name="connsiteY4-230" fmla="*/ 6985 h 6868158"/>
              <a:gd name="connsiteX5-231" fmla="*/ 12204700 w 12204700"/>
              <a:gd name="connsiteY5-232" fmla="*/ 0 h 6868158"/>
              <a:gd name="connsiteX6-233" fmla="*/ 12192000 w 12204700"/>
              <a:gd name="connsiteY6-234" fmla="*/ 3455034 h 6868158"/>
              <a:gd name="connsiteX7-235" fmla="*/ 12192000 w 12204700"/>
              <a:gd name="connsiteY7-236" fmla="*/ 6868158 h 6868158"/>
              <a:gd name="connsiteX8-237" fmla="*/ 0 w 12204700"/>
              <a:gd name="connsiteY8-238" fmla="*/ 6868158 h 6868158"/>
              <a:gd name="connsiteX9-239" fmla="*/ 0 w 12204700"/>
              <a:gd name="connsiteY9-240" fmla="*/ 3455034 h 6868158"/>
              <a:gd name="connsiteX0-241" fmla="*/ 0 w 12192987"/>
              <a:gd name="connsiteY0-242" fmla="*/ 3448049 h 6861173"/>
              <a:gd name="connsiteX1-243" fmla="*/ 2755900 w 12192987"/>
              <a:gd name="connsiteY1-244" fmla="*/ 3444874 h 6861173"/>
              <a:gd name="connsiteX2-245" fmla="*/ 6921500 w 12192987"/>
              <a:gd name="connsiteY2-246" fmla="*/ 2771775 h 6861173"/>
              <a:gd name="connsiteX3-247" fmla="*/ 8305800 w 12192987"/>
              <a:gd name="connsiteY3-248" fmla="*/ 1539875 h 6861173"/>
              <a:gd name="connsiteX4-249" fmla="*/ 8648700 w 12192987"/>
              <a:gd name="connsiteY4-250" fmla="*/ 0 h 6861173"/>
              <a:gd name="connsiteX5-251" fmla="*/ 12189460 w 12192987"/>
              <a:gd name="connsiteY5-252" fmla="*/ 635 h 6861173"/>
              <a:gd name="connsiteX6-253" fmla="*/ 12192000 w 12192987"/>
              <a:gd name="connsiteY6-254" fmla="*/ 3448049 h 6861173"/>
              <a:gd name="connsiteX7-255" fmla="*/ 12192000 w 12192987"/>
              <a:gd name="connsiteY7-256" fmla="*/ 6861173 h 6861173"/>
              <a:gd name="connsiteX8-257" fmla="*/ 0 w 12192987"/>
              <a:gd name="connsiteY8-258" fmla="*/ 6861173 h 6861173"/>
              <a:gd name="connsiteX9-259" fmla="*/ 0 w 12192987"/>
              <a:gd name="connsiteY9-260" fmla="*/ 3448049 h 6861173"/>
              <a:gd name="connsiteX0-261" fmla="*/ 0 w 12192987"/>
              <a:gd name="connsiteY0-262" fmla="*/ 3448049 h 6861173"/>
              <a:gd name="connsiteX1-263" fmla="*/ 2755900 w 12192987"/>
              <a:gd name="connsiteY1-264" fmla="*/ 3444874 h 6861173"/>
              <a:gd name="connsiteX2-265" fmla="*/ 6921500 w 12192987"/>
              <a:gd name="connsiteY2-266" fmla="*/ 2771775 h 6861173"/>
              <a:gd name="connsiteX3-267" fmla="*/ 8305800 w 12192987"/>
              <a:gd name="connsiteY3-268" fmla="*/ 1539875 h 6861173"/>
              <a:gd name="connsiteX4-269" fmla="*/ 8420100 w 12192987"/>
              <a:gd name="connsiteY4-270" fmla="*/ 0 h 6861173"/>
              <a:gd name="connsiteX5-271" fmla="*/ 12189460 w 12192987"/>
              <a:gd name="connsiteY5-272" fmla="*/ 635 h 6861173"/>
              <a:gd name="connsiteX6-273" fmla="*/ 12192000 w 12192987"/>
              <a:gd name="connsiteY6-274" fmla="*/ 3448049 h 6861173"/>
              <a:gd name="connsiteX7-275" fmla="*/ 12192000 w 12192987"/>
              <a:gd name="connsiteY7-276" fmla="*/ 6861173 h 6861173"/>
              <a:gd name="connsiteX8-277" fmla="*/ 0 w 12192987"/>
              <a:gd name="connsiteY8-278" fmla="*/ 6861173 h 6861173"/>
              <a:gd name="connsiteX9-279" fmla="*/ 0 w 12192987"/>
              <a:gd name="connsiteY9-280" fmla="*/ 3448049 h 6861173"/>
              <a:gd name="connsiteX0-281" fmla="*/ 0 w 12220828"/>
              <a:gd name="connsiteY0-282" fmla="*/ 4315974 h 6861173"/>
              <a:gd name="connsiteX1-283" fmla="*/ 2783741 w 12220828"/>
              <a:gd name="connsiteY1-284" fmla="*/ 3444874 h 6861173"/>
              <a:gd name="connsiteX2-285" fmla="*/ 6949341 w 12220828"/>
              <a:gd name="connsiteY2-286" fmla="*/ 2771775 h 6861173"/>
              <a:gd name="connsiteX3-287" fmla="*/ 8333641 w 12220828"/>
              <a:gd name="connsiteY3-288" fmla="*/ 1539875 h 6861173"/>
              <a:gd name="connsiteX4-289" fmla="*/ 8447941 w 12220828"/>
              <a:gd name="connsiteY4-290" fmla="*/ 0 h 6861173"/>
              <a:gd name="connsiteX5-291" fmla="*/ 12217301 w 12220828"/>
              <a:gd name="connsiteY5-292" fmla="*/ 635 h 6861173"/>
              <a:gd name="connsiteX6-293" fmla="*/ 12219841 w 12220828"/>
              <a:gd name="connsiteY6-294" fmla="*/ 3448049 h 6861173"/>
              <a:gd name="connsiteX7-295" fmla="*/ 12219841 w 12220828"/>
              <a:gd name="connsiteY7-296" fmla="*/ 6861173 h 6861173"/>
              <a:gd name="connsiteX8-297" fmla="*/ 27841 w 12220828"/>
              <a:gd name="connsiteY8-298" fmla="*/ 6861173 h 6861173"/>
              <a:gd name="connsiteX9-299" fmla="*/ 0 w 12220828"/>
              <a:gd name="connsiteY9-300" fmla="*/ 4315974 h 6861173"/>
              <a:gd name="connsiteX0-301" fmla="*/ 0 w 12220828"/>
              <a:gd name="connsiteY0-302" fmla="*/ 4315974 h 6861173"/>
              <a:gd name="connsiteX1-303" fmla="*/ 2783741 w 12220828"/>
              <a:gd name="connsiteY1-304" fmla="*/ 3444874 h 6861173"/>
              <a:gd name="connsiteX2-305" fmla="*/ 4809168 w 12220828"/>
              <a:gd name="connsiteY2-306" fmla="*/ 3124529 h 6861173"/>
              <a:gd name="connsiteX3-307" fmla="*/ 6949341 w 12220828"/>
              <a:gd name="connsiteY3-308" fmla="*/ 2771775 h 6861173"/>
              <a:gd name="connsiteX4-309" fmla="*/ 8333641 w 12220828"/>
              <a:gd name="connsiteY4-310" fmla="*/ 1539875 h 6861173"/>
              <a:gd name="connsiteX5-311" fmla="*/ 8447941 w 12220828"/>
              <a:gd name="connsiteY5-312" fmla="*/ 0 h 6861173"/>
              <a:gd name="connsiteX6-313" fmla="*/ 12217301 w 12220828"/>
              <a:gd name="connsiteY6-314" fmla="*/ 635 h 6861173"/>
              <a:gd name="connsiteX7-315" fmla="*/ 12219841 w 12220828"/>
              <a:gd name="connsiteY7-316" fmla="*/ 3448049 h 6861173"/>
              <a:gd name="connsiteX8-317" fmla="*/ 12219841 w 12220828"/>
              <a:gd name="connsiteY8-318" fmla="*/ 6861173 h 6861173"/>
              <a:gd name="connsiteX9-319" fmla="*/ 27841 w 12220828"/>
              <a:gd name="connsiteY9-320" fmla="*/ 6861173 h 6861173"/>
              <a:gd name="connsiteX10" fmla="*/ 0 w 12220828"/>
              <a:gd name="connsiteY10" fmla="*/ 4315974 h 6861173"/>
              <a:gd name="connsiteX0-321" fmla="*/ 0 w 12220828"/>
              <a:gd name="connsiteY0-322" fmla="*/ 4315974 h 6861173"/>
              <a:gd name="connsiteX1-323" fmla="*/ 2783741 w 12220828"/>
              <a:gd name="connsiteY1-324" fmla="*/ 3444874 h 6861173"/>
              <a:gd name="connsiteX2-325" fmla="*/ 4837009 w 12220828"/>
              <a:gd name="connsiteY2-326" fmla="*/ 3764052 h 6861173"/>
              <a:gd name="connsiteX3-327" fmla="*/ 6949341 w 12220828"/>
              <a:gd name="connsiteY3-328" fmla="*/ 2771775 h 6861173"/>
              <a:gd name="connsiteX4-329" fmla="*/ 8333641 w 12220828"/>
              <a:gd name="connsiteY4-330" fmla="*/ 1539875 h 6861173"/>
              <a:gd name="connsiteX5-331" fmla="*/ 8447941 w 12220828"/>
              <a:gd name="connsiteY5-332" fmla="*/ 0 h 6861173"/>
              <a:gd name="connsiteX6-333" fmla="*/ 12217301 w 12220828"/>
              <a:gd name="connsiteY6-334" fmla="*/ 635 h 6861173"/>
              <a:gd name="connsiteX7-335" fmla="*/ 12219841 w 12220828"/>
              <a:gd name="connsiteY7-336" fmla="*/ 3448049 h 6861173"/>
              <a:gd name="connsiteX8-337" fmla="*/ 12219841 w 12220828"/>
              <a:gd name="connsiteY8-338" fmla="*/ 6861173 h 6861173"/>
              <a:gd name="connsiteX9-339" fmla="*/ 27841 w 12220828"/>
              <a:gd name="connsiteY9-340" fmla="*/ 6861173 h 6861173"/>
              <a:gd name="connsiteX10-341" fmla="*/ 0 w 12220828"/>
              <a:gd name="connsiteY10-342" fmla="*/ 4315974 h 6861173"/>
              <a:gd name="connsiteX0-343" fmla="*/ 0 w 12220828"/>
              <a:gd name="connsiteY0-344" fmla="*/ 4315974 h 6861173"/>
              <a:gd name="connsiteX1-345" fmla="*/ 2783741 w 12220828"/>
              <a:gd name="connsiteY1-346" fmla="*/ 3444874 h 6861173"/>
              <a:gd name="connsiteX2-347" fmla="*/ 4837009 w 12220828"/>
              <a:gd name="connsiteY2-348" fmla="*/ 3764052 h 6861173"/>
              <a:gd name="connsiteX3-349" fmla="*/ 6949341 w 12220828"/>
              <a:gd name="connsiteY3-350" fmla="*/ 2771775 h 6861173"/>
              <a:gd name="connsiteX4-351" fmla="*/ 8491405 w 12220828"/>
              <a:gd name="connsiteY4-352" fmla="*/ 3093003 h 6861173"/>
              <a:gd name="connsiteX5-353" fmla="*/ 8447941 w 12220828"/>
              <a:gd name="connsiteY5-354" fmla="*/ 0 h 6861173"/>
              <a:gd name="connsiteX6-355" fmla="*/ 12217301 w 12220828"/>
              <a:gd name="connsiteY6-356" fmla="*/ 635 h 6861173"/>
              <a:gd name="connsiteX7-357" fmla="*/ 12219841 w 12220828"/>
              <a:gd name="connsiteY7-358" fmla="*/ 3448049 h 6861173"/>
              <a:gd name="connsiteX8-359" fmla="*/ 12219841 w 12220828"/>
              <a:gd name="connsiteY8-360" fmla="*/ 6861173 h 6861173"/>
              <a:gd name="connsiteX9-361" fmla="*/ 27841 w 12220828"/>
              <a:gd name="connsiteY9-362" fmla="*/ 6861173 h 6861173"/>
              <a:gd name="connsiteX10-363" fmla="*/ 0 w 12220828"/>
              <a:gd name="connsiteY10-364" fmla="*/ 4315974 h 6861173"/>
              <a:gd name="connsiteX0-365" fmla="*/ 0 w 12220828"/>
              <a:gd name="connsiteY0-366" fmla="*/ 4315339 h 6860538"/>
              <a:gd name="connsiteX1-367" fmla="*/ 2783741 w 12220828"/>
              <a:gd name="connsiteY1-368" fmla="*/ 3444239 h 6860538"/>
              <a:gd name="connsiteX2-369" fmla="*/ 4837009 w 12220828"/>
              <a:gd name="connsiteY2-370" fmla="*/ 3763417 h 6860538"/>
              <a:gd name="connsiteX3-371" fmla="*/ 6949341 w 12220828"/>
              <a:gd name="connsiteY3-372" fmla="*/ 2771140 h 6860538"/>
              <a:gd name="connsiteX4-373" fmla="*/ 8491405 w 12220828"/>
              <a:gd name="connsiteY4-374" fmla="*/ 3092368 h 6860538"/>
              <a:gd name="connsiteX5-375" fmla="*/ 9849253 w 12220828"/>
              <a:gd name="connsiteY5-376" fmla="*/ 35909 h 6860538"/>
              <a:gd name="connsiteX6-377" fmla="*/ 12217301 w 12220828"/>
              <a:gd name="connsiteY6-378" fmla="*/ 0 h 6860538"/>
              <a:gd name="connsiteX7-379" fmla="*/ 12219841 w 12220828"/>
              <a:gd name="connsiteY7-380" fmla="*/ 3447414 h 6860538"/>
              <a:gd name="connsiteX8-381" fmla="*/ 12219841 w 12220828"/>
              <a:gd name="connsiteY8-382" fmla="*/ 6860538 h 6860538"/>
              <a:gd name="connsiteX9-383" fmla="*/ 27841 w 12220828"/>
              <a:gd name="connsiteY9-384" fmla="*/ 6860538 h 6860538"/>
              <a:gd name="connsiteX10-385" fmla="*/ 0 w 12220828"/>
              <a:gd name="connsiteY10-386" fmla="*/ 4315339 h 686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101" y="connsiteY8-102"/>
              </a:cxn>
              <a:cxn ang="0">
                <a:pos x="connsiteX9-139" y="connsiteY9-140"/>
              </a:cxn>
              <a:cxn ang="0">
                <a:pos x="connsiteX10-341" y="connsiteY10-342"/>
              </a:cxn>
            </a:cxnLst>
            <a:rect l="l" t="t" r="r" b="b"/>
            <a:pathLst>
              <a:path w="12220828" h="6860538">
                <a:moveTo>
                  <a:pt x="0" y="4315339"/>
                </a:moveTo>
                <a:lnTo>
                  <a:pt x="2783741" y="3444239"/>
                </a:lnTo>
                <a:lnTo>
                  <a:pt x="4837009" y="3763417"/>
                </a:lnTo>
                <a:lnTo>
                  <a:pt x="6949341" y="2771140"/>
                </a:lnTo>
                <a:lnTo>
                  <a:pt x="8491405" y="3092368"/>
                </a:lnTo>
                <a:lnTo>
                  <a:pt x="9849253" y="35909"/>
                </a:lnTo>
                <a:lnTo>
                  <a:pt x="12217301" y="0"/>
                </a:lnTo>
                <a:cubicBezTo>
                  <a:pt x="12213068" y="1169458"/>
                  <a:pt x="12224074" y="2277956"/>
                  <a:pt x="12219841" y="3447414"/>
                </a:cubicBezTo>
                <a:lnTo>
                  <a:pt x="12219841" y="6860538"/>
                </a:lnTo>
                <a:lnTo>
                  <a:pt x="27841" y="6860538"/>
                </a:lnTo>
                <a:lnTo>
                  <a:pt x="0" y="4315339"/>
                </a:lnTo>
                <a:close/>
              </a:path>
            </a:pathLst>
          </a:custGeom>
          <a:blipFill dpi="0" rotWithShape="1">
            <a:blip r:embed="rId1"/>
            <a:srcRect/>
            <a:stretch>
              <a:fillRect r="-17000"/>
            </a:stretch>
          </a:blipFill>
          <a:ln w="76200">
            <a:solidFill>
              <a:srgbClr val="AB511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50000"/>
                </a:schemeClr>
              </a:solidFill>
            </a:endParaRPr>
          </a:p>
        </p:txBody>
      </p:sp>
      <p:sp>
        <p:nvSpPr>
          <p:cNvPr id="10" name="文本框 9"/>
          <p:cNvSpPr txBox="1"/>
          <p:nvPr/>
        </p:nvSpPr>
        <p:spPr>
          <a:xfrm>
            <a:off x="488076" y="5034100"/>
            <a:ext cx="4595241" cy="1198880"/>
          </a:xfrm>
          <a:prstGeom prst="rect">
            <a:avLst/>
          </a:prstGeom>
          <a:noFill/>
        </p:spPr>
        <p:txBody>
          <a:bodyPr wrap="square" rtlCol="0">
            <a:spAutoFit/>
          </a:bodyPr>
          <a:lstStyle/>
          <a:p>
            <a:r>
              <a:rPr lang="zh-CN" altLang="en-US" sz="7200" dirty="0">
                <a:solidFill>
                  <a:schemeClr val="bg1"/>
                </a:solidFill>
                <a:latin typeface="华文新魏" panose="02010800040101010101" charset="-122"/>
                <a:ea typeface="华文新魏" panose="02010800040101010101" charset="-122"/>
                <a:cs typeface="华文新魏" panose="02010800040101010101" charset="-122"/>
              </a:rPr>
              <a:t>展示环节</a:t>
            </a:r>
            <a:endParaRPr lang="zh-CN" altLang="en-US" sz="7200" dirty="0">
              <a:solidFill>
                <a:schemeClr val="bg1"/>
              </a:solidFill>
              <a:latin typeface="华文新魏" panose="02010800040101010101" charset="-122"/>
              <a:ea typeface="华文新魏" panose="02010800040101010101" charset="-122"/>
              <a:cs typeface="华文新魏" panose="02010800040101010101" charset="-122"/>
            </a:endParaRPr>
          </a:p>
        </p:txBody>
      </p:sp>
      <p:grpSp>
        <p:nvGrpSpPr>
          <p:cNvPr id="22" name="组合 21"/>
          <p:cNvGrpSpPr/>
          <p:nvPr/>
        </p:nvGrpSpPr>
        <p:grpSpPr>
          <a:xfrm>
            <a:off x="134746" y="472034"/>
            <a:ext cx="2047875" cy="2575635"/>
            <a:chOff x="159511" y="4154399"/>
            <a:chExt cx="2047875" cy="2575635"/>
          </a:xfrm>
        </p:grpSpPr>
        <p:sp>
          <p:nvSpPr>
            <p:cNvPr id="13" name="文本框 12"/>
            <p:cNvSpPr txBox="1"/>
            <p:nvPr/>
          </p:nvSpPr>
          <p:spPr>
            <a:xfrm>
              <a:off x="159511" y="5653709"/>
              <a:ext cx="2047875" cy="1076325"/>
            </a:xfrm>
            <a:prstGeom prst="rect">
              <a:avLst/>
            </a:prstGeom>
            <a:noFill/>
          </p:spPr>
          <p:txBody>
            <a:bodyPr wrap="square" rtlCol="0">
              <a:spAutoFit/>
            </a:bodyPr>
            <a:lstStyle/>
            <a:p>
              <a:pPr algn="ctr"/>
              <a:r>
                <a:rPr lang="zh-CN" altLang="en-US" sz="3200" b="1" dirty="0">
                  <a:solidFill>
                    <a:schemeClr val="accent2">
                      <a:lumMod val="50000"/>
                    </a:schemeClr>
                  </a:solidFill>
                  <a:latin typeface="楷体" panose="02010609060101010101" charset="-122"/>
                  <a:ea typeface="楷体" panose="02010609060101010101" charset="-122"/>
                  <a:cs typeface="Arial" panose="020B0604020202020204" pitchFamily="34" charset="0"/>
                </a:rPr>
                <a:t>数据导入与预处理</a:t>
              </a:r>
              <a:endParaRPr lang="zh-CN" altLang="en-US" sz="3200" b="1" dirty="0">
                <a:solidFill>
                  <a:schemeClr val="accent2">
                    <a:lumMod val="50000"/>
                  </a:schemeClr>
                </a:solidFill>
                <a:latin typeface="楷体" panose="02010609060101010101" charset="-122"/>
                <a:ea typeface="楷体" panose="02010609060101010101" charset="-122"/>
                <a:cs typeface="Arial" panose="020B0604020202020204" pitchFamily="34" charset="0"/>
              </a:endParaRPr>
            </a:p>
          </p:txBody>
        </p:sp>
        <p:sp>
          <p:nvSpPr>
            <p:cNvPr id="14" name="文本框 13"/>
            <p:cNvSpPr txBox="1"/>
            <p:nvPr/>
          </p:nvSpPr>
          <p:spPr>
            <a:xfrm>
              <a:off x="808986" y="4154399"/>
              <a:ext cx="748923" cy="1446550"/>
            </a:xfrm>
            <a:prstGeom prst="rect">
              <a:avLst/>
            </a:prstGeom>
            <a:noFill/>
          </p:spPr>
          <p:txBody>
            <a:bodyPr wrap="none" rtlCol="0">
              <a:spAutoFit/>
            </a:bodyPr>
            <a:lstStyle/>
            <a:p>
              <a:r>
                <a:rPr lang="en-US" altLang="zh-CN" sz="8800" u="sng" dirty="0">
                  <a:solidFill>
                    <a:schemeClr val="accent2">
                      <a:lumMod val="50000"/>
                    </a:schemeClr>
                  </a:solidFill>
                  <a:latin typeface="汉仪细等线简" panose="02010609000101010101" pitchFamily="49" charset="-122"/>
                  <a:ea typeface="汉仪细等线简" panose="02010609000101010101" pitchFamily="49" charset="-122"/>
                  <a:cs typeface="Meiryo" panose="020B0604030504040204" pitchFamily="34" charset="-128"/>
                </a:rPr>
                <a:t>1</a:t>
              </a:r>
              <a:endParaRPr lang="en-US" altLang="zh-CN" sz="8800" u="sng" dirty="0">
                <a:solidFill>
                  <a:schemeClr val="accent2">
                    <a:lumMod val="50000"/>
                  </a:schemeClr>
                </a:solidFill>
                <a:latin typeface="汉仪细等线简" panose="02010609000101010101" pitchFamily="49" charset="-122"/>
                <a:ea typeface="汉仪细等线简" panose="02010609000101010101" pitchFamily="49" charset="-122"/>
                <a:cs typeface="Meiryo" panose="020B0604030504040204" pitchFamily="34" charset="-128"/>
              </a:endParaRPr>
            </a:p>
          </p:txBody>
        </p:sp>
      </p:grpSp>
      <p:grpSp>
        <p:nvGrpSpPr>
          <p:cNvPr id="23" name="组合 22"/>
          <p:cNvGrpSpPr/>
          <p:nvPr/>
        </p:nvGrpSpPr>
        <p:grpSpPr>
          <a:xfrm>
            <a:off x="2451244" y="472034"/>
            <a:ext cx="2047875" cy="2082875"/>
            <a:chOff x="2023254" y="4154399"/>
            <a:chExt cx="2047875" cy="2082875"/>
          </a:xfrm>
        </p:grpSpPr>
        <p:sp>
          <p:nvSpPr>
            <p:cNvPr id="15" name="文本框 14"/>
            <p:cNvSpPr txBox="1"/>
            <p:nvPr/>
          </p:nvSpPr>
          <p:spPr>
            <a:xfrm>
              <a:off x="2666317" y="4154399"/>
              <a:ext cx="761747" cy="1446550"/>
            </a:xfrm>
            <a:prstGeom prst="rect">
              <a:avLst/>
            </a:prstGeom>
            <a:noFill/>
          </p:spPr>
          <p:txBody>
            <a:bodyPr wrap="none" rtlCol="0">
              <a:spAutoFit/>
            </a:bodyPr>
            <a:lstStyle>
              <a:defPPr>
                <a:defRPr lang="zh-CN"/>
              </a:defPPr>
              <a:lvl1pPr>
                <a:defRPr sz="8800">
                  <a:solidFill>
                    <a:schemeClr val="bg1"/>
                  </a:solidFill>
                  <a:latin typeface="汉仪细等线简" panose="02010609000101010101" pitchFamily="49" charset="-122"/>
                  <a:ea typeface="汉仪细等线简" panose="02010609000101010101" pitchFamily="49" charset="-122"/>
                  <a:cs typeface="Meiryo" panose="020B0604030504040204" pitchFamily="34" charset="-128"/>
                </a:defRPr>
              </a:lvl1pPr>
            </a:lstStyle>
            <a:p>
              <a:r>
                <a:rPr lang="en-US" altLang="zh-CN" u="sng" dirty="0">
                  <a:solidFill>
                    <a:schemeClr val="accent2">
                      <a:lumMod val="50000"/>
                    </a:schemeClr>
                  </a:solidFill>
                </a:rPr>
                <a:t>2</a:t>
              </a:r>
              <a:endParaRPr lang="en-US" altLang="zh-CN" u="sng" dirty="0">
                <a:solidFill>
                  <a:schemeClr val="accent2">
                    <a:lumMod val="50000"/>
                  </a:schemeClr>
                </a:solidFill>
              </a:endParaRPr>
            </a:p>
          </p:txBody>
        </p:sp>
        <p:sp>
          <p:nvSpPr>
            <p:cNvPr id="18" name="文本框 17"/>
            <p:cNvSpPr txBox="1"/>
            <p:nvPr/>
          </p:nvSpPr>
          <p:spPr>
            <a:xfrm>
              <a:off x="2023254" y="5653709"/>
              <a:ext cx="2047875" cy="583565"/>
            </a:xfrm>
            <a:prstGeom prst="rect">
              <a:avLst/>
            </a:prstGeom>
            <a:noFill/>
          </p:spPr>
          <p:txBody>
            <a:bodyPr wrap="square" rtlCol="0">
              <a:spAutoFit/>
            </a:bodyPr>
            <a:lstStyle/>
            <a:p>
              <a:pPr algn="ctr"/>
              <a:r>
                <a:rPr lang="zh-CN" altLang="en-US" sz="3200" b="1" dirty="0">
                  <a:solidFill>
                    <a:schemeClr val="accent2">
                      <a:lumMod val="50000"/>
                    </a:schemeClr>
                  </a:solidFill>
                  <a:latin typeface="楷体" panose="02010609060101010101" charset="-122"/>
                  <a:ea typeface="楷体" panose="02010609060101010101" charset="-122"/>
                  <a:cs typeface="Arial" panose="020B0604020202020204" pitchFamily="34" charset="0"/>
                </a:rPr>
                <a:t>数据清洗</a:t>
              </a:r>
              <a:endParaRPr lang="zh-CN" altLang="en-US" sz="3200" b="1" dirty="0">
                <a:solidFill>
                  <a:schemeClr val="accent2">
                    <a:lumMod val="50000"/>
                  </a:schemeClr>
                </a:solidFill>
                <a:latin typeface="楷体" panose="02010609060101010101" charset="-122"/>
                <a:ea typeface="楷体" panose="02010609060101010101" charset="-122"/>
                <a:cs typeface="Arial" panose="020B0604020202020204" pitchFamily="34" charset="0"/>
              </a:endParaRPr>
            </a:p>
          </p:txBody>
        </p:sp>
      </p:grpSp>
      <p:grpSp>
        <p:nvGrpSpPr>
          <p:cNvPr id="24" name="组合 23"/>
          <p:cNvGrpSpPr/>
          <p:nvPr/>
        </p:nvGrpSpPr>
        <p:grpSpPr>
          <a:xfrm>
            <a:off x="4767751" y="472034"/>
            <a:ext cx="2047875" cy="2082875"/>
            <a:chOff x="3859701" y="4154399"/>
            <a:chExt cx="2047875" cy="2082875"/>
          </a:xfrm>
        </p:grpSpPr>
        <p:sp>
          <p:nvSpPr>
            <p:cNvPr id="16" name="文本框 15"/>
            <p:cNvSpPr txBox="1"/>
            <p:nvPr/>
          </p:nvSpPr>
          <p:spPr>
            <a:xfrm>
              <a:off x="4536472" y="4154399"/>
              <a:ext cx="864339" cy="1446550"/>
            </a:xfrm>
            <a:prstGeom prst="rect">
              <a:avLst/>
            </a:prstGeom>
            <a:noFill/>
          </p:spPr>
          <p:txBody>
            <a:bodyPr wrap="none" rtlCol="0">
              <a:spAutoFit/>
            </a:bodyPr>
            <a:lstStyle>
              <a:defPPr>
                <a:defRPr lang="zh-CN"/>
              </a:defPPr>
              <a:lvl1pPr>
                <a:defRPr sz="8800">
                  <a:solidFill>
                    <a:schemeClr val="bg1"/>
                  </a:solidFill>
                  <a:latin typeface="汉仪细等线简" panose="02010609000101010101" pitchFamily="49" charset="-122"/>
                  <a:ea typeface="汉仪细等线简" panose="02010609000101010101" pitchFamily="49" charset="-122"/>
                  <a:cs typeface="Meiryo" panose="020B0604030504040204" pitchFamily="34" charset="-128"/>
                </a:defRPr>
              </a:lvl1pPr>
            </a:lstStyle>
            <a:p>
              <a:r>
                <a:rPr lang="en-US" altLang="zh-CN" u="sng" dirty="0">
                  <a:solidFill>
                    <a:schemeClr val="accent2">
                      <a:lumMod val="50000"/>
                    </a:schemeClr>
                  </a:solidFill>
                </a:rPr>
                <a:t>3</a:t>
              </a:r>
              <a:endParaRPr lang="en-US" altLang="zh-CN" u="sng" dirty="0">
                <a:solidFill>
                  <a:schemeClr val="accent2">
                    <a:lumMod val="50000"/>
                  </a:schemeClr>
                </a:solidFill>
              </a:endParaRPr>
            </a:p>
          </p:txBody>
        </p:sp>
        <p:sp>
          <p:nvSpPr>
            <p:cNvPr id="19" name="文本框 18"/>
            <p:cNvSpPr txBox="1"/>
            <p:nvPr/>
          </p:nvSpPr>
          <p:spPr>
            <a:xfrm>
              <a:off x="3859701" y="5653709"/>
              <a:ext cx="2047875" cy="583565"/>
            </a:xfrm>
            <a:prstGeom prst="rect">
              <a:avLst/>
            </a:prstGeom>
            <a:noFill/>
          </p:spPr>
          <p:txBody>
            <a:bodyPr wrap="square" rtlCol="0">
              <a:spAutoFit/>
            </a:bodyPr>
            <a:lstStyle/>
            <a:p>
              <a:pPr algn="ctr"/>
              <a:r>
                <a:rPr lang="zh-CN" altLang="en-US" sz="3200" b="1" dirty="0">
                  <a:solidFill>
                    <a:schemeClr val="accent2">
                      <a:lumMod val="50000"/>
                    </a:schemeClr>
                  </a:solidFill>
                  <a:latin typeface="楷体" panose="02010609060101010101" charset="-122"/>
                  <a:ea typeface="楷体" panose="02010609060101010101" charset="-122"/>
                  <a:cs typeface="Arial" panose="020B0604020202020204" pitchFamily="34" charset="0"/>
                </a:rPr>
                <a:t>探索分析</a:t>
              </a:r>
              <a:endParaRPr lang="zh-CN" altLang="en-US" sz="3200" b="1" dirty="0">
                <a:solidFill>
                  <a:schemeClr val="accent2">
                    <a:lumMod val="50000"/>
                  </a:schemeClr>
                </a:solidFill>
                <a:latin typeface="楷体" panose="02010609060101010101" charset="-122"/>
                <a:ea typeface="楷体" panose="02010609060101010101" charset="-122"/>
                <a:cs typeface="Arial" panose="020B0604020202020204" pitchFamily="34" charset="0"/>
              </a:endParaRPr>
            </a:p>
          </p:txBody>
        </p:sp>
      </p:grpSp>
      <p:grpSp>
        <p:nvGrpSpPr>
          <p:cNvPr id="25" name="组合 24"/>
          <p:cNvGrpSpPr/>
          <p:nvPr/>
        </p:nvGrpSpPr>
        <p:grpSpPr>
          <a:xfrm>
            <a:off x="6884516" y="472034"/>
            <a:ext cx="2047875" cy="2082875"/>
            <a:chOff x="5708496" y="4154399"/>
            <a:chExt cx="2047875" cy="2082875"/>
          </a:xfrm>
        </p:grpSpPr>
        <p:sp>
          <p:nvSpPr>
            <p:cNvPr id="17" name="文本框 16"/>
            <p:cNvSpPr txBox="1"/>
            <p:nvPr/>
          </p:nvSpPr>
          <p:spPr>
            <a:xfrm>
              <a:off x="6300263" y="4154399"/>
              <a:ext cx="864339" cy="1446550"/>
            </a:xfrm>
            <a:prstGeom prst="rect">
              <a:avLst/>
            </a:prstGeom>
            <a:noFill/>
          </p:spPr>
          <p:txBody>
            <a:bodyPr wrap="none" rtlCol="0">
              <a:spAutoFit/>
            </a:bodyPr>
            <a:lstStyle>
              <a:defPPr>
                <a:defRPr lang="zh-CN"/>
              </a:defPPr>
              <a:lvl1pPr>
                <a:defRPr sz="8800">
                  <a:solidFill>
                    <a:schemeClr val="bg1"/>
                  </a:solidFill>
                  <a:latin typeface="汉仪细等线简" panose="02010609000101010101" pitchFamily="49" charset="-122"/>
                  <a:ea typeface="汉仪细等线简" panose="02010609000101010101" pitchFamily="49" charset="-122"/>
                  <a:cs typeface="Meiryo" panose="020B0604030504040204" pitchFamily="34" charset="-128"/>
                </a:defRPr>
              </a:lvl1pPr>
            </a:lstStyle>
            <a:p>
              <a:r>
                <a:rPr lang="en-US" altLang="zh-CN" u="sng" dirty="0">
                  <a:solidFill>
                    <a:schemeClr val="accent2">
                      <a:lumMod val="50000"/>
                    </a:schemeClr>
                  </a:solidFill>
                </a:rPr>
                <a:t>4</a:t>
              </a:r>
              <a:endParaRPr lang="en-US" altLang="zh-CN" u="sng" dirty="0">
                <a:solidFill>
                  <a:schemeClr val="accent2">
                    <a:lumMod val="50000"/>
                  </a:schemeClr>
                </a:solidFill>
              </a:endParaRPr>
            </a:p>
          </p:txBody>
        </p:sp>
        <p:sp>
          <p:nvSpPr>
            <p:cNvPr id="20" name="文本框 19"/>
            <p:cNvSpPr txBox="1"/>
            <p:nvPr/>
          </p:nvSpPr>
          <p:spPr>
            <a:xfrm>
              <a:off x="5708496" y="5653709"/>
              <a:ext cx="2047875" cy="583565"/>
            </a:xfrm>
            <a:prstGeom prst="rect">
              <a:avLst/>
            </a:prstGeom>
            <a:noFill/>
          </p:spPr>
          <p:txBody>
            <a:bodyPr wrap="square" rtlCol="0">
              <a:spAutoFit/>
            </a:bodyPr>
            <a:lstStyle/>
            <a:p>
              <a:pPr algn="ctr"/>
              <a:r>
                <a:rPr lang="zh-CN" altLang="en-US" sz="3200" b="1" dirty="0">
                  <a:solidFill>
                    <a:schemeClr val="accent2">
                      <a:lumMod val="50000"/>
                    </a:schemeClr>
                  </a:solidFill>
                  <a:latin typeface="楷体" panose="02010609060101010101" charset="-122"/>
                  <a:ea typeface="楷体" panose="02010609060101010101" charset="-122"/>
                  <a:cs typeface="Arial" panose="020B0604020202020204" pitchFamily="34" charset="0"/>
                </a:rPr>
                <a:t>结论</a:t>
              </a:r>
              <a:endParaRPr lang="zh-CN" altLang="en-US" sz="3200" b="1" dirty="0">
                <a:solidFill>
                  <a:schemeClr val="accent2">
                    <a:lumMod val="50000"/>
                  </a:schemeClr>
                </a:solidFill>
                <a:latin typeface="楷体" panose="02010609060101010101" charset="-122"/>
                <a:ea typeface="楷体" panose="02010609060101010101" charset="-122"/>
                <a:cs typeface="Arial" panose="020B0604020202020204" pitchFamily="34" charset="0"/>
              </a:endParaRPr>
            </a:p>
          </p:txBody>
        </p:sp>
      </p:grpSp>
      <p:sp>
        <p:nvSpPr>
          <p:cNvPr id="27" name="等腰三角形 26"/>
          <p:cNvSpPr/>
          <p:nvPr/>
        </p:nvSpPr>
        <p:spPr>
          <a:xfrm rot="1354572">
            <a:off x="8718398" y="1149192"/>
            <a:ext cx="844704" cy="728193"/>
          </a:xfrm>
          <a:prstGeom prst="triangle">
            <a:avLst/>
          </a:prstGeom>
          <a:solidFill>
            <a:srgbClr val="8631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50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40696"/>
          <a:stretch>
            <a:fillRect/>
          </a:stretch>
        </p:blipFill>
        <p:spPr>
          <a:xfrm>
            <a:off x="5695950" y="0"/>
            <a:ext cx="6496050" cy="6846094"/>
          </a:xfrm>
          <a:prstGeom prst="rect">
            <a:avLst/>
          </a:prstGeom>
        </p:spPr>
      </p:pic>
      <p:sp>
        <p:nvSpPr>
          <p:cNvPr id="8" name="文本框 7"/>
          <p:cNvSpPr txBox="1"/>
          <p:nvPr/>
        </p:nvSpPr>
        <p:spPr>
          <a:xfrm>
            <a:off x="968978" y="1911977"/>
            <a:ext cx="1704313" cy="1569660"/>
          </a:xfrm>
          <a:prstGeom prst="rect">
            <a:avLst/>
          </a:prstGeom>
          <a:noFill/>
        </p:spPr>
        <p:txBody>
          <a:bodyPr wrap="none" rtlCol="0">
            <a:spAutoFit/>
          </a:bodyPr>
          <a:lstStyle/>
          <a:p>
            <a:r>
              <a:rPr lang="en-US" altLang="zh-CN" sz="9600" b="1" dirty="0">
                <a:solidFill>
                  <a:srgbClr val="A52835"/>
                </a:solidFill>
                <a:latin typeface="微软雅黑" panose="020B0503020204020204" pitchFamily="34" charset="-122"/>
                <a:ea typeface="微软雅黑" panose="020B0503020204020204" pitchFamily="34" charset="-122"/>
              </a:rPr>
              <a:t>01</a:t>
            </a:r>
            <a:endParaRPr lang="zh-CN" altLang="en-US" sz="9600" b="1" dirty="0">
              <a:solidFill>
                <a:srgbClr val="A52835"/>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79418" y="3759663"/>
            <a:ext cx="5080000" cy="829945"/>
          </a:xfrm>
          <a:prstGeom prst="rect">
            <a:avLst/>
          </a:prstGeom>
          <a:noFill/>
        </p:spPr>
        <p:txBody>
          <a:bodyPr wrap="none" rtlCol="0">
            <a:spAutoFit/>
          </a:bodyPr>
          <a:lstStyle/>
          <a:p>
            <a:r>
              <a:rPr lang="zh-CN" altLang="en-US" sz="4800" b="1" dirty="0">
                <a:solidFill>
                  <a:srgbClr val="AD3D14"/>
                </a:solidFill>
                <a:latin typeface="方正粗黑宋简体" panose="02000000000000000000" charset="-122"/>
                <a:ea typeface="方正粗黑宋简体" panose="02000000000000000000" charset="-122"/>
              </a:rPr>
              <a:t>数据导入及预处理</a:t>
            </a:r>
            <a:endParaRPr lang="zh-CN" altLang="en-US" sz="4800" b="1" dirty="0">
              <a:solidFill>
                <a:srgbClr val="AD3D14"/>
              </a:solidFill>
              <a:latin typeface="方正粗黑宋简体" panose="02000000000000000000" charset="-122"/>
              <a:ea typeface="方正粗黑宋简体" panose="02000000000000000000" charset="-122"/>
            </a:endParaRPr>
          </a:p>
        </p:txBody>
      </p:sp>
      <p:sp>
        <p:nvSpPr>
          <p:cNvPr id="12" name="矩形 11"/>
          <p:cNvSpPr/>
          <p:nvPr/>
        </p:nvSpPr>
        <p:spPr>
          <a:xfrm>
            <a:off x="679450" y="1562100"/>
            <a:ext cx="6426200" cy="3911600"/>
          </a:xfrm>
          <a:prstGeom prst="rect">
            <a:avLst/>
          </a:prstGeom>
          <a:noFill/>
          <a:ln w="127000">
            <a:solidFill>
              <a:srgbClr val="A52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800" b="1">
                <a:solidFill>
                  <a:srgbClr val="FF0000"/>
                </a:solidFill>
                <a:latin typeface="方正粗黑宋简体" panose="02000000000000000000" charset="-122"/>
                <a:ea typeface="方正粗黑宋简体" panose="02000000000000000000" charset="-122"/>
              </a:rPr>
              <a:t>读取数据</a:t>
            </a:r>
            <a:endParaRPr lang="zh-CN" altLang="en-US" sz="4800" b="1">
              <a:solidFill>
                <a:srgbClr val="FF0000"/>
              </a:solidFill>
              <a:latin typeface="方正粗黑宋简体" panose="02000000000000000000" charset="-122"/>
              <a:ea typeface="方正粗黑宋简体" panose="02000000000000000000" charset="-122"/>
            </a:endParaRPr>
          </a:p>
        </p:txBody>
      </p:sp>
      <p:pic>
        <p:nvPicPr>
          <p:cNvPr id="4" name="内容占位符 3"/>
          <p:cNvPicPr>
            <a:picLocks noChangeAspect="1"/>
          </p:cNvPicPr>
          <p:nvPr>
            <p:ph idx="1"/>
            <p:custDataLst>
              <p:tags r:id="rId1"/>
            </p:custDataLst>
          </p:nvPr>
        </p:nvPicPr>
        <p:blipFill>
          <a:blip r:embed="rId2"/>
          <a:stretch>
            <a:fillRect/>
          </a:stretch>
        </p:blipFill>
        <p:spPr>
          <a:xfrm>
            <a:off x="1776095" y="1923415"/>
            <a:ext cx="8845550" cy="3809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latin typeface="方正粗黑宋简体" panose="02000000000000000000" charset="-122"/>
              <a:ea typeface="方正粗黑宋简体" panose="02000000000000000000" charset="-122"/>
            </a:endParaRPr>
          </a:p>
        </p:txBody>
      </p:sp>
      <p:pic>
        <p:nvPicPr>
          <p:cNvPr id="4" name="内容占位符 3"/>
          <p:cNvPicPr>
            <a:picLocks noChangeAspect="1"/>
          </p:cNvPicPr>
          <p:nvPr>
            <p:ph idx="1"/>
          </p:nvPr>
        </p:nvPicPr>
        <p:blipFill>
          <a:blip r:embed="rId1"/>
          <a:stretch>
            <a:fillRect/>
          </a:stretch>
        </p:blipFill>
        <p:spPr>
          <a:xfrm>
            <a:off x="434975" y="1969135"/>
            <a:ext cx="11205210" cy="3794125"/>
          </a:xfrm>
          <a:prstGeom prst="rect">
            <a:avLst/>
          </a:prstGeom>
        </p:spPr>
      </p:pic>
      <p:sp>
        <p:nvSpPr>
          <p:cNvPr id="3" name="标题 1"/>
          <p:cNvSpPr>
            <a:spLocks noGrp="1"/>
          </p:cNvSpPr>
          <p:nvPr/>
        </p:nvSpPr>
        <p:spPr>
          <a:xfrm>
            <a:off x="965200" y="492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a:solidFill>
                  <a:srgbClr val="FF0000"/>
                </a:solidFill>
                <a:latin typeface="方正粗黑宋简体" panose="02000000000000000000" charset="-122"/>
                <a:ea typeface="方正粗黑宋简体" panose="02000000000000000000" charset="-122"/>
              </a:rPr>
              <a:t>读取数据</a:t>
            </a:r>
            <a:endParaRPr lang="zh-CN" altLang="en-US" sz="4800" b="1">
              <a:solidFill>
                <a:srgbClr val="FF0000"/>
              </a:solidFill>
              <a:latin typeface="方正粗黑宋简体" panose="02000000000000000000" charset="-122"/>
              <a:ea typeface="方正粗黑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latin typeface="方正粗黑宋简体" panose="02000000000000000000" charset="-122"/>
              <a:ea typeface="方正粗黑宋简体" panose="02000000000000000000" charset="-122"/>
            </a:endParaRPr>
          </a:p>
        </p:txBody>
      </p:sp>
      <p:sp>
        <p:nvSpPr>
          <p:cNvPr id="3" name="标题 1"/>
          <p:cNvSpPr>
            <a:spLocks noGrp="1"/>
          </p:cNvSpPr>
          <p:nvPr/>
        </p:nvSpPr>
        <p:spPr>
          <a:xfrm>
            <a:off x="965200" y="492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a:solidFill>
                  <a:srgbClr val="FF0000"/>
                </a:solidFill>
                <a:latin typeface="方正粗黑宋简体" panose="02000000000000000000" charset="-122"/>
                <a:ea typeface="方正粗黑宋简体" panose="02000000000000000000" charset="-122"/>
              </a:rPr>
              <a:t>读取数据</a:t>
            </a:r>
            <a:endParaRPr lang="zh-CN" altLang="en-US" sz="4800" b="1">
              <a:solidFill>
                <a:srgbClr val="FF0000"/>
              </a:solidFill>
              <a:latin typeface="方正粗黑宋简体" panose="02000000000000000000" charset="-122"/>
              <a:ea typeface="方正粗黑宋简体" panose="02000000000000000000" charset="-122"/>
            </a:endParaRPr>
          </a:p>
        </p:txBody>
      </p:sp>
      <p:pic>
        <p:nvPicPr>
          <p:cNvPr id="6" name="内容占位符 5"/>
          <p:cNvPicPr>
            <a:picLocks noChangeAspect="1"/>
          </p:cNvPicPr>
          <p:nvPr>
            <p:ph idx="1"/>
            <p:custDataLst>
              <p:tags r:id="rId1"/>
            </p:custDataLst>
          </p:nvPr>
        </p:nvPicPr>
        <p:blipFill>
          <a:blip r:embed="rId2"/>
          <a:stretch>
            <a:fillRect/>
          </a:stretch>
        </p:blipFill>
        <p:spPr>
          <a:xfrm>
            <a:off x="1615440" y="1825625"/>
            <a:ext cx="5433060" cy="4351655"/>
          </a:xfrm>
          <a:prstGeom prst="rect">
            <a:avLst/>
          </a:prstGeom>
        </p:spPr>
      </p:pic>
      <p:sp>
        <p:nvSpPr>
          <p:cNvPr id="7" name="文本框 6"/>
          <p:cNvSpPr txBox="1"/>
          <p:nvPr/>
        </p:nvSpPr>
        <p:spPr>
          <a:xfrm>
            <a:off x="7353935" y="3219450"/>
            <a:ext cx="4596130" cy="1198880"/>
          </a:xfrm>
          <a:prstGeom prst="rect">
            <a:avLst/>
          </a:prstGeom>
          <a:noFill/>
        </p:spPr>
        <p:txBody>
          <a:bodyPr wrap="square" rtlCol="0">
            <a:spAutoFit/>
          </a:bodyPr>
          <a:p>
            <a:r>
              <a:rPr lang="zh-CN" altLang="en-US"/>
              <a:t>数据整理包：numpy, pandas，missingno</a:t>
            </a:r>
            <a:endParaRPr lang="zh-CN" altLang="en-US"/>
          </a:p>
          <a:p>
            <a:r>
              <a:rPr lang="zh-CN" altLang="en-US"/>
              <a:t>可视化包：seaborn,matplotlibs.pyplot，PIL，wordcloud，pydotplus</a:t>
            </a:r>
            <a:endParaRPr lang="zh-CN" altLang="en-US"/>
          </a:p>
          <a:p>
            <a:r>
              <a:rPr lang="zh-CN" altLang="en-US"/>
              <a:t>建模包：sklearn包</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ags/tag1.xml><?xml version="1.0" encoding="utf-8"?>
<p:tagLst xmlns:p="http://schemas.openxmlformats.org/presentationml/2006/main">
  <p:tag name="KSO_WM_UNIT_PLACING_PICTURE_USER_VIEWPORT" val="{&quot;height&quot;:1016,&quot;width&quot;:13968}"/>
</p:tagLst>
</file>

<file path=ppt/tags/tag10.xml><?xml version="1.0" encoding="utf-8"?>
<p:tagLst xmlns:p="http://schemas.openxmlformats.org/presentationml/2006/main">
  <p:tag name="KSO_WM_UNIT_PLACING_PICTURE_USER_VIEWPORT" val="{&quot;height&quot;:10800,&quot;width&quot;:11089}"/>
</p:tagLst>
</file>

<file path=ppt/tags/tag11.xml><?xml version="1.0" encoding="utf-8"?>
<p:tagLst xmlns:p="http://schemas.openxmlformats.org/presentationml/2006/main">
  <p:tag name="KSO_WPP_MARK_KEY" val="f7be8514-72dd-4831-94da-dda2d06208f1"/>
  <p:tag name="COMMONDATA" val="eyJoZGlkIjoiNTdjZDg3MmY4NjQyMjA0MTkyZmQ1MjU4NzRhZDkzYTMifQ=="/>
</p:tagLst>
</file>

<file path=ppt/tags/tag2.xml><?xml version="1.0" encoding="utf-8"?>
<p:tagLst xmlns:p="http://schemas.openxmlformats.org/presentationml/2006/main">
  <p:tag name="KSO_WM_UNIT_PLACING_PICTURE_USER_VIEWPORT" val="{&quot;height&quot;:1016,&quot;width&quot;:13968}"/>
</p:tagLst>
</file>

<file path=ppt/tags/tag3.xml><?xml version="1.0" encoding="utf-8"?>
<p:tagLst xmlns:p="http://schemas.openxmlformats.org/presentationml/2006/main">
  <p:tag name="KSO_WM_UNIT_PLACING_PICTURE_USER_VIEWPORT" val="{&quot;height&quot;:1790,&quot;width&quot;:2510}"/>
</p:tagLst>
</file>

<file path=ppt/tags/tag4.xml><?xml version="1.0" encoding="utf-8"?>
<p:tagLst xmlns:p="http://schemas.openxmlformats.org/presentationml/2006/main">
  <p:tag name="KSO_WM_UNIT_PLACING_PICTURE_USER_VIEWPORT" val="{&quot;height&quot;:4190,&quot;width&quot;:9730}"/>
</p:tagLst>
</file>

<file path=ppt/tags/tag5.xml><?xml version="1.0" encoding="utf-8"?>
<p:tagLst xmlns:p="http://schemas.openxmlformats.org/presentationml/2006/main">
  <p:tag name="KSO_WM_BEAUTIFY_FLAG" val=""/>
  <p:tag name="KSO_WM_UNIT_PLACING_PICTURE_USER_VIEWPORT" val="{&quot;height&quot;:6853,&quot;width&quot;:8556}"/>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PLACING_PICTURE_USER_VIEWPORT" val="{&quot;height&quot;:6912,&quot;width&quot;:9216}"/>
</p:tagLst>
</file>

<file path=ppt/tags/tag8.xml><?xml version="1.0" encoding="utf-8"?>
<p:tagLst xmlns:p="http://schemas.openxmlformats.org/presentationml/2006/main">
  <p:tag name="KSO_WM_UNIT_PLACING_PICTURE_USER_VIEWPORT" val="{&quot;height&quot;:6853,&quot;width&quot;:14785}"/>
</p:tagLst>
</file>

<file path=ppt/tags/tag9.xml><?xml version="1.0" encoding="utf-8"?>
<p:tagLst xmlns:p="http://schemas.openxmlformats.org/presentationml/2006/main">
  <p:tag name="KSO_WM_UNIT_PLACING_PICTURE_USER_VIEWPORT" val="{&quot;height&quot;:4463,&quot;width&quot;:148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1562</Words>
  <Application>WPS 演示</Application>
  <PresentationFormat>宽屏</PresentationFormat>
  <Paragraphs>124</Paragraphs>
  <Slides>28</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28</vt:i4>
      </vt:variant>
    </vt:vector>
  </HeadingPairs>
  <TitlesOfParts>
    <vt:vector size="52" baseType="lpstr">
      <vt:lpstr>Arial</vt:lpstr>
      <vt:lpstr>宋体</vt:lpstr>
      <vt:lpstr>Wingdings</vt:lpstr>
      <vt:lpstr>华文新魏</vt:lpstr>
      <vt:lpstr>La Bamba LET</vt:lpstr>
      <vt:lpstr>Courant</vt:lpstr>
      <vt:lpstr>Calibri Light</vt:lpstr>
      <vt:lpstr>华文琥珀</vt:lpstr>
      <vt:lpstr>FrankRuehl</vt:lpstr>
      <vt:lpstr>DejaVu Math TeX Gyre</vt:lpstr>
      <vt:lpstr>Segoe Print</vt:lpstr>
      <vt:lpstr>隶书</vt:lpstr>
      <vt:lpstr>Rockwell Extra Bold</vt:lpstr>
      <vt:lpstr>楷体</vt:lpstr>
      <vt:lpstr>汉仪细等线简</vt:lpstr>
      <vt:lpstr>Meiryo</vt:lpstr>
      <vt:lpstr>微软雅黑</vt:lpstr>
      <vt:lpstr>方正粗黑宋简体</vt:lpstr>
      <vt:lpstr>Arial Unicode MS</vt:lpstr>
      <vt:lpstr>Calibri</vt:lpstr>
      <vt:lpstr>Yu Gothic UI</vt:lpstr>
      <vt:lpstr>Aharoni</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读取数据</vt:lpstr>
      <vt:lpstr>PowerPoint 演示文稿</vt:lpstr>
      <vt:lpstr>PowerPoint 演示文稿</vt:lpstr>
      <vt:lpstr>PowerPoint 演示文稿</vt:lpstr>
      <vt:lpstr>去除无用的数据</vt:lpstr>
      <vt:lpstr>检查是否有空白数据并了解type</vt:lpstr>
      <vt:lpstr>PowerPoint 演示文稿</vt:lpstr>
      <vt:lpstr>探索胜利方与一塔、一先锋、一血、一龙、一男爵、一高地的关系</vt:lpstr>
      <vt:lpstr>探索胜利方与一塔、一先锋、一血、一龙、一男爵、一高地的关系</vt:lpstr>
      <vt:lpstr>探索胜利方与总推塔数、破坏水晶数、击杀大龙数、击杀小龙数、人头数的关系</vt:lpstr>
      <vt:lpstr>探索英雄选取与获胜方的关系</vt:lpstr>
      <vt:lpstr>Top 10 Picked</vt:lpstr>
      <vt:lpstr>探索英雄选取与获胜方的关系</vt:lpstr>
      <vt:lpstr>PowerPoint 演示文稿</vt:lpstr>
      <vt:lpstr>根据多种模型预测比赛胜利方</vt:lpstr>
      <vt:lpstr>根据多种模型预测比赛胜利方</vt:lpstr>
      <vt:lpstr>根据多种模型预测比赛胜利方</vt:lpstr>
      <vt:lpstr>根据多种模型预测比赛胜利方</vt:lpstr>
      <vt:lpstr>根据多种模型预测比赛胜利方</vt:lpstr>
      <vt:lpstr>分析版本</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Iscuker</dc:creator>
  <cp:keywords>www.51pptmoban.com</cp:keywords>
  <cp:lastModifiedBy>TheadoraTang</cp:lastModifiedBy>
  <cp:revision>27</cp:revision>
  <dcterms:created xsi:type="dcterms:W3CDTF">2015-05-05T08:02:00Z</dcterms:created>
  <dcterms:modified xsi:type="dcterms:W3CDTF">2022-12-26T08:03:05Z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77D0682F5D2B407690BABA721689D36E</vt:lpwstr>
  </property>
  <property fmtid="{D5CDD505-2E9C-101B-9397-08002B2CF9AE}" pid="3" name="KSOProductBuildVer">
    <vt:lpwstr>2052-11.1.0.12980</vt:lpwstr>
  </property>
</Properties>
</file>